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xls" ContentType="application/vnd.ms-exce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13" r:id="rId1"/>
  </p:sldMasterIdLst>
  <p:notesMasterIdLst>
    <p:notesMasterId r:id="rId44"/>
  </p:notesMasterIdLst>
  <p:handoutMasterIdLst>
    <p:handoutMasterId r:id="rId45"/>
  </p:handoutMasterIdLst>
  <p:sldIdLst>
    <p:sldId id="422" r:id="rId2"/>
    <p:sldId id="375" r:id="rId3"/>
    <p:sldId id="330" r:id="rId4"/>
    <p:sldId id="261" r:id="rId5"/>
    <p:sldId id="307" r:id="rId6"/>
    <p:sldId id="313" r:id="rId7"/>
    <p:sldId id="315" r:id="rId8"/>
    <p:sldId id="413" r:id="rId9"/>
    <p:sldId id="293" r:id="rId10"/>
    <p:sldId id="322" r:id="rId11"/>
    <p:sldId id="331" r:id="rId12"/>
    <p:sldId id="359" r:id="rId13"/>
    <p:sldId id="360" r:id="rId14"/>
    <p:sldId id="405" r:id="rId15"/>
    <p:sldId id="388" r:id="rId16"/>
    <p:sldId id="390" r:id="rId17"/>
    <p:sldId id="391" r:id="rId18"/>
    <p:sldId id="393" r:id="rId19"/>
    <p:sldId id="394" r:id="rId20"/>
    <p:sldId id="395" r:id="rId21"/>
    <p:sldId id="396" r:id="rId22"/>
    <p:sldId id="397" r:id="rId23"/>
    <p:sldId id="398" r:id="rId24"/>
    <p:sldId id="399" r:id="rId25"/>
    <p:sldId id="412" r:id="rId26"/>
    <p:sldId id="400" r:id="rId27"/>
    <p:sldId id="401" r:id="rId28"/>
    <p:sldId id="409" r:id="rId29"/>
    <p:sldId id="402" r:id="rId30"/>
    <p:sldId id="407" r:id="rId31"/>
    <p:sldId id="408" r:id="rId32"/>
    <p:sldId id="411" r:id="rId33"/>
    <p:sldId id="410" r:id="rId34"/>
    <p:sldId id="386" r:id="rId35"/>
    <p:sldId id="387" r:id="rId36"/>
    <p:sldId id="414" r:id="rId37"/>
    <p:sldId id="415" r:id="rId38"/>
    <p:sldId id="418" r:id="rId39"/>
    <p:sldId id="416" r:id="rId40"/>
    <p:sldId id="417" r:id="rId41"/>
    <p:sldId id="420" r:id="rId42"/>
    <p:sldId id="419" r:id="rId43"/>
  </p:sldIdLst>
  <p:sldSz cx="9144000" cy="6858000" type="screen4x3"/>
  <p:notesSz cx="6858000" cy="9144000"/>
  <p:defaultTextStyle>
    <a:defPPr>
      <a:defRPr lang="en-US"/>
    </a:defPPr>
    <a:lvl1pPr algn="l" rtl="0" eaLnBrk="0" fontAlgn="base" hangingPunct="0">
      <a:spcBef>
        <a:spcPct val="0"/>
      </a:spcBef>
      <a:spcAft>
        <a:spcPct val="0"/>
      </a:spcAft>
      <a:defRPr sz="2800" kern="1200">
        <a:solidFill>
          <a:schemeClr val="tx1"/>
        </a:solidFill>
        <a:latin typeface="Arial" charset="0"/>
        <a:ea typeface="+mn-ea"/>
        <a:cs typeface="+mn-cs"/>
      </a:defRPr>
    </a:lvl1pPr>
    <a:lvl2pPr marL="457200" algn="l" rtl="0" eaLnBrk="0" fontAlgn="base" hangingPunct="0">
      <a:spcBef>
        <a:spcPct val="0"/>
      </a:spcBef>
      <a:spcAft>
        <a:spcPct val="0"/>
      </a:spcAft>
      <a:defRPr sz="2800" kern="1200">
        <a:solidFill>
          <a:schemeClr val="tx1"/>
        </a:solidFill>
        <a:latin typeface="Arial" charset="0"/>
        <a:ea typeface="+mn-ea"/>
        <a:cs typeface="+mn-cs"/>
      </a:defRPr>
    </a:lvl2pPr>
    <a:lvl3pPr marL="914400" algn="l" rtl="0" eaLnBrk="0" fontAlgn="base" hangingPunct="0">
      <a:spcBef>
        <a:spcPct val="0"/>
      </a:spcBef>
      <a:spcAft>
        <a:spcPct val="0"/>
      </a:spcAft>
      <a:defRPr sz="2800" kern="1200">
        <a:solidFill>
          <a:schemeClr val="tx1"/>
        </a:solidFill>
        <a:latin typeface="Arial" charset="0"/>
        <a:ea typeface="+mn-ea"/>
        <a:cs typeface="+mn-cs"/>
      </a:defRPr>
    </a:lvl3pPr>
    <a:lvl4pPr marL="1371600" algn="l" rtl="0" eaLnBrk="0" fontAlgn="base" hangingPunct="0">
      <a:spcBef>
        <a:spcPct val="0"/>
      </a:spcBef>
      <a:spcAft>
        <a:spcPct val="0"/>
      </a:spcAft>
      <a:defRPr sz="2800" kern="1200">
        <a:solidFill>
          <a:schemeClr val="tx1"/>
        </a:solidFill>
        <a:latin typeface="Arial" charset="0"/>
        <a:ea typeface="+mn-ea"/>
        <a:cs typeface="+mn-cs"/>
      </a:defRPr>
    </a:lvl4pPr>
    <a:lvl5pPr marL="1828800" algn="l" rtl="0" eaLnBrk="0" fontAlgn="base" hangingPunct="0">
      <a:spcBef>
        <a:spcPct val="0"/>
      </a:spcBef>
      <a:spcAft>
        <a:spcPct val="0"/>
      </a:spcAft>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0033CC"/>
    <a:srgbClr val="A50021"/>
    <a:srgbClr val="000000"/>
    <a:srgbClr val="66FFFF"/>
    <a:srgbClr val="CC3300"/>
    <a:srgbClr val="FF6600"/>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09" autoAdjust="0"/>
    <p:restoredTop sz="94700" autoAdjust="0"/>
  </p:normalViewPr>
  <p:slideViewPr>
    <p:cSldViewPr>
      <p:cViewPr>
        <p:scale>
          <a:sx n="89" d="100"/>
          <a:sy n="89" d="100"/>
        </p:scale>
        <p:origin x="-240" y="-378"/>
      </p:cViewPr>
      <p:guideLst>
        <p:guide orient="horz" pos="2160"/>
        <p:guide pos="2880"/>
      </p:guideLst>
    </p:cSldViewPr>
  </p:slideViewPr>
  <p:outlineViewPr>
    <p:cViewPr>
      <p:scale>
        <a:sx n="33" d="100"/>
        <a:sy n="33" d="100"/>
      </p:scale>
      <p:origin x="0" y="7806"/>
    </p:cViewPr>
  </p:outlineViewPr>
  <p:notesTextViewPr>
    <p:cViewPr>
      <p:scale>
        <a:sx n="100" d="100"/>
        <a:sy n="100" d="100"/>
      </p:scale>
      <p:origin x="0" y="0"/>
    </p:cViewPr>
  </p:notesTextViewPr>
  <p:sorterViewPr>
    <p:cViewPr>
      <p:scale>
        <a:sx n="66" d="100"/>
        <a:sy n="66" d="100"/>
      </p:scale>
      <p:origin x="0" y="72"/>
    </p:cViewPr>
  </p:sorterViewPr>
  <p:notesViewPr>
    <p:cSldViewPr>
      <p:cViewPr varScale="1">
        <p:scale>
          <a:sx n="57" d="100"/>
          <a:sy n="57" d="100"/>
        </p:scale>
        <p:origin x="-1788"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rgbClr val="66FF33"/>
                </a:solidFill>
              </a:defRPr>
            </a:lvl1pPr>
          </a:lstStyle>
          <a:p>
            <a:endParaRPr lang="en-US"/>
          </a:p>
        </p:txBody>
      </p:sp>
      <p:sp>
        <p:nvSpPr>
          <p:cNvPr id="4813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rgbClr val="66FF33"/>
                </a:solidFill>
              </a:defRPr>
            </a:lvl1pPr>
          </a:lstStyle>
          <a:p>
            <a:endParaRPr lang="en-US"/>
          </a:p>
        </p:txBody>
      </p:sp>
      <p:sp>
        <p:nvSpPr>
          <p:cNvPr id="4813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solidFill>
                  <a:srgbClr val="66FF33"/>
                </a:solidFill>
              </a:defRPr>
            </a:lvl1pPr>
          </a:lstStyle>
          <a:p>
            <a:endParaRPr lang="en-US"/>
          </a:p>
        </p:txBody>
      </p:sp>
      <p:sp>
        <p:nvSpPr>
          <p:cNvPr id="4813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rgbClr val="66FF33"/>
                </a:solidFill>
              </a:defRPr>
            </a:lvl1pPr>
          </a:lstStyle>
          <a:p>
            <a:fld id="{0E00E955-DE5E-431E-A603-BA62B82F6666}"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56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endParaRPr lang="en-US"/>
          </a:p>
        </p:txBody>
      </p:sp>
      <p:sp>
        <p:nvSpPr>
          <p:cNvPr id="1556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endParaRPr lang="en-US"/>
          </a:p>
        </p:txBody>
      </p:sp>
      <p:sp>
        <p:nvSpPr>
          <p:cNvPr id="1556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556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556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endParaRPr lang="en-US"/>
          </a:p>
        </p:txBody>
      </p:sp>
      <p:sp>
        <p:nvSpPr>
          <p:cNvPr id="1556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defRPr>
            </a:lvl1pPr>
          </a:lstStyle>
          <a:p>
            <a:fld id="{114D0561-D2A5-4220-809B-FA01052BFAF2}"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EB4EC5-D9A1-4204-A4F9-D9B2F2B2DFB2}" type="slidenum">
              <a:rPr lang="en-US"/>
              <a:pPr/>
              <a:t>2</a:t>
            </a:fld>
            <a:endParaRPr lang="en-US"/>
          </a:p>
        </p:txBody>
      </p:sp>
      <p:sp>
        <p:nvSpPr>
          <p:cNvPr id="350210" name="Rectangle 2"/>
          <p:cNvSpPr>
            <a:spLocks noGrp="1" noRot="1" noChangeAspect="1" noChangeArrowheads="1" noTextEdit="1"/>
          </p:cNvSpPr>
          <p:nvPr>
            <p:ph type="sldImg"/>
          </p:nvPr>
        </p:nvSpPr>
        <p:spPr>
          <a:ln/>
        </p:spPr>
      </p:sp>
      <p:sp>
        <p:nvSpPr>
          <p:cNvPr id="3502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C52AB4-1815-452F-ABD6-0A38111D4441}" type="slidenum">
              <a:rPr lang="en-US"/>
              <a:pPr/>
              <a:t>11</a:t>
            </a:fld>
            <a:endParaRPr lang="en-US"/>
          </a:p>
        </p:txBody>
      </p:sp>
      <p:sp>
        <p:nvSpPr>
          <p:cNvPr id="363522" name="Rectangle 2"/>
          <p:cNvSpPr>
            <a:spLocks noGrp="1" noRot="1" noChangeAspect="1" noChangeArrowheads="1" noTextEdit="1"/>
          </p:cNvSpPr>
          <p:nvPr>
            <p:ph type="sldImg"/>
          </p:nvPr>
        </p:nvSpPr>
        <p:spPr>
          <a:ln/>
        </p:spPr>
      </p:sp>
      <p:sp>
        <p:nvSpPr>
          <p:cNvPr id="3635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5987E9-8FE7-4228-BC98-C24C9B700A57}" type="slidenum">
              <a:rPr lang="en-US"/>
              <a:pPr/>
              <a:t>12</a:t>
            </a:fld>
            <a:endParaRPr lang="en-US"/>
          </a:p>
        </p:txBody>
      </p:sp>
      <p:sp>
        <p:nvSpPr>
          <p:cNvPr id="249858" name="Rectangle 2"/>
          <p:cNvSpPr>
            <a:spLocks noGrp="1" noRot="1" noChangeAspect="1" noChangeArrowheads="1" noTextEdit="1"/>
          </p:cNvSpPr>
          <p:nvPr>
            <p:ph type="sldImg"/>
          </p:nvPr>
        </p:nvSpPr>
        <p:spPr>
          <a:xfrm>
            <a:off x="1143000" y="687388"/>
            <a:ext cx="4572000" cy="3429000"/>
          </a:xfrm>
          <a:ln/>
        </p:spPr>
      </p:sp>
      <p:sp>
        <p:nvSpPr>
          <p:cNvPr id="249859" name="Rectangle 3"/>
          <p:cNvSpPr>
            <a:spLocks noGrp="1" noChangeArrowheads="1"/>
          </p:cNvSpPr>
          <p:nvPr>
            <p:ph type="body" idx="1"/>
          </p:nvPr>
        </p:nvSpPr>
        <p:spPr>
          <a:xfrm>
            <a:off x="685800" y="4344988"/>
            <a:ext cx="5486400" cy="4111625"/>
          </a:xfrm>
        </p:spPr>
        <p:txBody>
          <a:bodyPr/>
          <a:lstStyle/>
          <a:p>
            <a:r>
              <a:rPr lang="en-US"/>
              <a:t>This talk focuses on Latent TB and we will cover the following topics: basic definitions, national and local epidemiology, testing and treatment issues and then some local TB clinic information.</a:t>
            </a:r>
          </a:p>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1658D8C-FA35-4D15-9404-8948C6F6F05D}" type="slidenum">
              <a:rPr lang="en-US"/>
              <a:pPr/>
              <a:t>13</a:t>
            </a:fld>
            <a:endParaRPr lang="en-US"/>
          </a:p>
        </p:txBody>
      </p:sp>
      <p:sp>
        <p:nvSpPr>
          <p:cNvPr id="251906" name="Rectangle 2"/>
          <p:cNvSpPr>
            <a:spLocks noGrp="1" noRot="1" noChangeAspect="1" noChangeArrowheads="1" noTextEdit="1"/>
          </p:cNvSpPr>
          <p:nvPr>
            <p:ph type="sldImg"/>
          </p:nvPr>
        </p:nvSpPr>
        <p:spPr>
          <a:xfrm>
            <a:off x="1143000" y="687388"/>
            <a:ext cx="4572000" cy="3429000"/>
          </a:xfrm>
          <a:ln/>
        </p:spPr>
      </p:sp>
      <p:sp>
        <p:nvSpPr>
          <p:cNvPr id="251907" name="Rectangle 3"/>
          <p:cNvSpPr>
            <a:spLocks noGrp="1" noChangeArrowheads="1"/>
          </p:cNvSpPr>
          <p:nvPr>
            <p:ph type="body" idx="1"/>
          </p:nvPr>
        </p:nvSpPr>
        <p:spPr>
          <a:xfrm>
            <a:off x="685800" y="4344988"/>
            <a:ext cx="5486400" cy="4111625"/>
          </a:xfrm>
        </p:spPr>
        <p:txBody>
          <a:bodyPr/>
          <a:lstStyle/>
          <a:p>
            <a:r>
              <a:rPr lang="en-US"/>
              <a:t>This talk focuses on Latent TB and we will cover the following topics: basic definitions, national and local epidemiology, testing and treatment issues and then some local TB clinic information.</a:t>
            </a:r>
          </a:p>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29E9CE-AAA2-4173-9363-B9D782F85A0F}" type="slidenum">
              <a:rPr lang="en-US"/>
              <a:pPr/>
              <a:t>14</a:t>
            </a:fld>
            <a:endParaRPr lang="en-US"/>
          </a:p>
        </p:txBody>
      </p:sp>
      <p:sp>
        <p:nvSpPr>
          <p:cNvPr id="339970" name="Rectangle 2"/>
          <p:cNvSpPr>
            <a:spLocks noGrp="1" noRot="1" noChangeAspect="1" noChangeArrowheads="1" noTextEdit="1"/>
          </p:cNvSpPr>
          <p:nvPr>
            <p:ph type="sldImg"/>
          </p:nvPr>
        </p:nvSpPr>
        <p:spPr>
          <a:xfrm>
            <a:off x="1143000" y="687388"/>
            <a:ext cx="4572000" cy="3429000"/>
          </a:xfrm>
          <a:ln/>
        </p:spPr>
      </p:sp>
      <p:sp>
        <p:nvSpPr>
          <p:cNvPr id="339971" name="Rectangle 3"/>
          <p:cNvSpPr>
            <a:spLocks noGrp="1" noChangeArrowheads="1"/>
          </p:cNvSpPr>
          <p:nvPr>
            <p:ph type="body" idx="1"/>
          </p:nvPr>
        </p:nvSpPr>
        <p:spPr>
          <a:xfrm>
            <a:off x="685800" y="4344988"/>
            <a:ext cx="5486400" cy="4111625"/>
          </a:xfrm>
        </p:spPr>
        <p:txBody>
          <a:bodyPr/>
          <a:lstStyle/>
          <a:p>
            <a:r>
              <a:rPr lang="en-US"/>
              <a:t>This talk focuses on Latent TB and we will cover the following topics: basic definitions, national and local epidemiology, testing and treatment issues and then some local TB clinic information.</a:t>
            </a:r>
          </a:p>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C7C8AB-E4C4-43AA-A213-0C4B38CFC338}" type="slidenum">
              <a:rPr lang="en-US"/>
              <a:pPr/>
              <a:t>15</a:t>
            </a:fld>
            <a:endParaRPr lang="en-US"/>
          </a:p>
        </p:txBody>
      </p:sp>
      <p:sp>
        <p:nvSpPr>
          <p:cNvPr id="318466" name="Rectangle 2"/>
          <p:cNvSpPr>
            <a:spLocks noGrp="1" noRot="1" noChangeAspect="1" noChangeArrowheads="1" noTextEdit="1"/>
          </p:cNvSpPr>
          <p:nvPr>
            <p:ph type="sldImg"/>
          </p:nvPr>
        </p:nvSpPr>
        <p:spPr>
          <a:xfrm>
            <a:off x="1143000" y="687388"/>
            <a:ext cx="4572000" cy="3429000"/>
          </a:xfrm>
          <a:ln/>
        </p:spPr>
      </p:sp>
      <p:sp>
        <p:nvSpPr>
          <p:cNvPr id="318467" name="Rectangle 3"/>
          <p:cNvSpPr>
            <a:spLocks noGrp="1" noChangeArrowheads="1"/>
          </p:cNvSpPr>
          <p:nvPr>
            <p:ph type="body" idx="1"/>
          </p:nvPr>
        </p:nvSpPr>
        <p:spPr>
          <a:xfrm>
            <a:off x="685800" y="4344988"/>
            <a:ext cx="5486400" cy="4111625"/>
          </a:xfrm>
        </p:spPr>
        <p:txBody>
          <a:bodyPr/>
          <a:lstStyle/>
          <a:p>
            <a:r>
              <a:rPr lang="en-US"/>
              <a:t>This talk focuses on Latent TB and we will cover the following topics: basic definitions, national and local epidemiology, testing and treatment issues and then some local TB clinic information.</a:t>
            </a:r>
          </a:p>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7C82CE-29A2-4714-AFAA-55AB3345870F}" type="slidenum">
              <a:rPr lang="en-US"/>
              <a:pPr/>
              <a:t>16</a:t>
            </a:fld>
            <a:endParaRPr lang="en-US"/>
          </a:p>
        </p:txBody>
      </p:sp>
      <p:sp>
        <p:nvSpPr>
          <p:cNvPr id="322562" name="Rectangle 2"/>
          <p:cNvSpPr>
            <a:spLocks noGrp="1" noRot="1" noChangeAspect="1" noChangeArrowheads="1" noTextEdit="1"/>
          </p:cNvSpPr>
          <p:nvPr>
            <p:ph type="sldImg"/>
          </p:nvPr>
        </p:nvSpPr>
        <p:spPr>
          <a:xfrm>
            <a:off x="1143000" y="687388"/>
            <a:ext cx="4572000" cy="3429000"/>
          </a:xfrm>
          <a:ln/>
        </p:spPr>
      </p:sp>
      <p:sp>
        <p:nvSpPr>
          <p:cNvPr id="322563" name="Rectangle 3"/>
          <p:cNvSpPr>
            <a:spLocks noGrp="1" noChangeArrowheads="1"/>
          </p:cNvSpPr>
          <p:nvPr>
            <p:ph type="body" idx="1"/>
          </p:nvPr>
        </p:nvSpPr>
        <p:spPr>
          <a:xfrm>
            <a:off x="685800" y="4344988"/>
            <a:ext cx="5486400" cy="4111625"/>
          </a:xfrm>
        </p:spPr>
        <p:txBody>
          <a:bodyPr/>
          <a:lstStyle/>
          <a:p>
            <a:r>
              <a:rPr lang="en-US"/>
              <a:t>This talk focuses on Latent TB and we will cover the following topics: basic definitions, national and local epidemiology, testing and treatment issues and then some local TB clinic information.</a:t>
            </a:r>
          </a:p>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096F0C-D000-46B6-93DA-142E8E55C786}" type="slidenum">
              <a:rPr lang="en-US"/>
              <a:pPr/>
              <a:t>17</a:t>
            </a:fld>
            <a:endParaRPr lang="en-US"/>
          </a:p>
        </p:txBody>
      </p:sp>
      <p:sp>
        <p:nvSpPr>
          <p:cNvPr id="324610" name="Rectangle 2"/>
          <p:cNvSpPr>
            <a:spLocks noGrp="1" noRot="1" noChangeAspect="1" noChangeArrowheads="1" noTextEdit="1"/>
          </p:cNvSpPr>
          <p:nvPr>
            <p:ph type="sldImg"/>
          </p:nvPr>
        </p:nvSpPr>
        <p:spPr>
          <a:xfrm>
            <a:off x="1143000" y="687388"/>
            <a:ext cx="4572000" cy="3429000"/>
          </a:xfrm>
          <a:ln/>
        </p:spPr>
      </p:sp>
      <p:sp>
        <p:nvSpPr>
          <p:cNvPr id="324611" name="Rectangle 3"/>
          <p:cNvSpPr>
            <a:spLocks noGrp="1" noChangeArrowheads="1"/>
          </p:cNvSpPr>
          <p:nvPr>
            <p:ph type="body" idx="1"/>
          </p:nvPr>
        </p:nvSpPr>
        <p:spPr>
          <a:xfrm>
            <a:off x="685800" y="4344988"/>
            <a:ext cx="5486400" cy="4111625"/>
          </a:xfrm>
        </p:spPr>
        <p:txBody>
          <a:bodyPr/>
          <a:lstStyle/>
          <a:p>
            <a:r>
              <a:rPr lang="en-US"/>
              <a:t>This talk focuses on Latent TB and we will cover the following topics: basic definitions, national and local epidemiology, testing and treatment issues and then some local TB clinic information.</a:t>
            </a:r>
          </a:p>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73B8FF-FDAF-42D2-AED5-792C5FB94CBE}" type="slidenum">
              <a:rPr lang="en-US"/>
              <a:pPr/>
              <a:t>18</a:t>
            </a:fld>
            <a:endParaRPr lang="en-US"/>
          </a:p>
        </p:txBody>
      </p:sp>
      <p:sp>
        <p:nvSpPr>
          <p:cNvPr id="366594" name="Rectangle 2"/>
          <p:cNvSpPr>
            <a:spLocks noGrp="1" noRot="1" noChangeAspect="1" noChangeArrowheads="1" noTextEdit="1"/>
          </p:cNvSpPr>
          <p:nvPr>
            <p:ph type="sldImg"/>
          </p:nvPr>
        </p:nvSpPr>
        <p:spPr>
          <a:ln/>
        </p:spPr>
      </p:sp>
      <p:sp>
        <p:nvSpPr>
          <p:cNvPr id="3665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33B1FC-DF5A-4AD8-B665-ED2781960A0E}" type="slidenum">
              <a:rPr lang="en-US"/>
              <a:pPr/>
              <a:t>19</a:t>
            </a:fld>
            <a:endParaRPr lang="en-US"/>
          </a:p>
        </p:txBody>
      </p:sp>
      <p:sp>
        <p:nvSpPr>
          <p:cNvPr id="367618" name="Rectangle 2"/>
          <p:cNvSpPr>
            <a:spLocks noGrp="1" noRot="1" noChangeAspect="1" noChangeArrowheads="1" noTextEdit="1"/>
          </p:cNvSpPr>
          <p:nvPr>
            <p:ph type="sldImg"/>
          </p:nvPr>
        </p:nvSpPr>
        <p:spPr>
          <a:ln/>
        </p:spPr>
      </p:sp>
      <p:sp>
        <p:nvSpPr>
          <p:cNvPr id="3676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906092-9C06-4B14-96A6-C0ABF62AC688}" type="slidenum">
              <a:rPr lang="en-US"/>
              <a:pPr/>
              <a:t>20</a:t>
            </a:fld>
            <a:endParaRPr lang="en-US"/>
          </a:p>
        </p:txBody>
      </p:sp>
      <p:sp>
        <p:nvSpPr>
          <p:cNvPr id="368642" name="Rectangle 2"/>
          <p:cNvSpPr>
            <a:spLocks noGrp="1" noRot="1" noChangeAspect="1" noChangeArrowheads="1" noTextEdit="1"/>
          </p:cNvSpPr>
          <p:nvPr>
            <p:ph type="sldImg"/>
          </p:nvPr>
        </p:nvSpPr>
        <p:spPr>
          <a:ln/>
        </p:spPr>
      </p:sp>
      <p:sp>
        <p:nvSpPr>
          <p:cNvPr id="3686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E0EB4D-3DC6-4918-8D73-8DB1E9828667}" type="slidenum">
              <a:rPr lang="en-US"/>
              <a:pPr/>
              <a:t>3</a:t>
            </a:fld>
            <a:endParaRPr lang="en-US"/>
          </a:p>
        </p:txBody>
      </p:sp>
      <p:sp>
        <p:nvSpPr>
          <p:cNvPr id="351234" name="Rectangle 2"/>
          <p:cNvSpPr>
            <a:spLocks noGrp="1" noRot="1" noChangeAspect="1" noChangeArrowheads="1" noTextEdit="1"/>
          </p:cNvSpPr>
          <p:nvPr>
            <p:ph type="sldImg"/>
          </p:nvPr>
        </p:nvSpPr>
        <p:spPr>
          <a:ln/>
        </p:spPr>
      </p:sp>
      <p:sp>
        <p:nvSpPr>
          <p:cNvPr id="351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570A0D-6D74-4CD6-AAE9-69C622C1FABF}" type="slidenum">
              <a:rPr lang="en-US"/>
              <a:pPr/>
              <a:t>21</a:t>
            </a:fld>
            <a:endParaRPr lang="en-US"/>
          </a:p>
        </p:txBody>
      </p:sp>
      <p:sp>
        <p:nvSpPr>
          <p:cNvPr id="369666" name="Rectangle 2"/>
          <p:cNvSpPr>
            <a:spLocks noGrp="1" noRot="1" noChangeAspect="1" noChangeArrowheads="1" noTextEdit="1"/>
          </p:cNvSpPr>
          <p:nvPr>
            <p:ph type="sldImg"/>
          </p:nvPr>
        </p:nvSpPr>
        <p:spPr>
          <a:ln/>
        </p:spPr>
      </p:sp>
      <p:sp>
        <p:nvSpPr>
          <p:cNvPr id="3696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C22165-1157-4061-95B8-7A5D07BD945B}" type="slidenum">
              <a:rPr lang="en-US"/>
              <a:pPr/>
              <a:t>22</a:t>
            </a:fld>
            <a:endParaRPr lang="en-US"/>
          </a:p>
        </p:txBody>
      </p:sp>
      <p:sp>
        <p:nvSpPr>
          <p:cNvPr id="370690" name="Rectangle 2"/>
          <p:cNvSpPr>
            <a:spLocks noGrp="1" noRot="1" noChangeAspect="1" noChangeArrowheads="1" noTextEdit="1"/>
          </p:cNvSpPr>
          <p:nvPr>
            <p:ph type="sldImg"/>
          </p:nvPr>
        </p:nvSpPr>
        <p:spPr>
          <a:ln/>
        </p:spPr>
      </p:sp>
      <p:sp>
        <p:nvSpPr>
          <p:cNvPr id="3706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96791C-93E7-42FC-8683-693AEF0EAEEE}" type="slidenum">
              <a:rPr lang="en-US"/>
              <a:pPr/>
              <a:t>23</a:t>
            </a:fld>
            <a:endParaRPr lang="en-US"/>
          </a:p>
        </p:txBody>
      </p:sp>
      <p:sp>
        <p:nvSpPr>
          <p:cNvPr id="371714" name="Rectangle 2"/>
          <p:cNvSpPr>
            <a:spLocks noGrp="1" noRot="1" noChangeAspect="1" noChangeArrowheads="1" noTextEdit="1"/>
          </p:cNvSpPr>
          <p:nvPr>
            <p:ph type="sldImg"/>
          </p:nvPr>
        </p:nvSpPr>
        <p:spPr>
          <a:ln/>
        </p:spPr>
      </p:sp>
      <p:sp>
        <p:nvSpPr>
          <p:cNvPr id="3717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D02228-A590-45FC-A599-8E870366CABF}" type="slidenum">
              <a:rPr lang="en-US"/>
              <a:pPr/>
              <a:t>24</a:t>
            </a:fld>
            <a:endParaRPr lang="en-US"/>
          </a:p>
        </p:txBody>
      </p:sp>
      <p:sp>
        <p:nvSpPr>
          <p:cNvPr id="372738" name="Rectangle 2"/>
          <p:cNvSpPr>
            <a:spLocks noGrp="1" noRot="1" noChangeAspect="1" noChangeArrowheads="1" noTextEdit="1"/>
          </p:cNvSpPr>
          <p:nvPr>
            <p:ph type="sldImg"/>
          </p:nvPr>
        </p:nvSpPr>
        <p:spPr>
          <a:ln/>
        </p:spPr>
      </p:sp>
      <p:sp>
        <p:nvSpPr>
          <p:cNvPr id="3727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23C954F-CE96-44B8-9325-45151D4CD120}" type="slidenum">
              <a:rPr lang="en-US"/>
              <a:pPr/>
              <a:t>25</a:t>
            </a:fld>
            <a:endParaRPr lang="en-US"/>
          </a:p>
        </p:txBody>
      </p:sp>
      <p:sp>
        <p:nvSpPr>
          <p:cNvPr id="386050" name="Rectangle 2"/>
          <p:cNvSpPr>
            <a:spLocks noGrp="1" noRot="1" noChangeAspect="1" noChangeArrowheads="1" noTextEdit="1"/>
          </p:cNvSpPr>
          <p:nvPr>
            <p:ph type="sldImg"/>
          </p:nvPr>
        </p:nvSpPr>
        <p:spPr>
          <a:ln/>
        </p:spPr>
      </p:sp>
      <p:sp>
        <p:nvSpPr>
          <p:cNvPr id="3860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0CBBD2-5C06-4D5B-966C-5AA8DC1B3562}" type="slidenum">
              <a:rPr lang="en-US"/>
              <a:pPr/>
              <a:t>26</a:t>
            </a:fld>
            <a:endParaRPr lang="en-US"/>
          </a:p>
        </p:txBody>
      </p:sp>
      <p:sp>
        <p:nvSpPr>
          <p:cNvPr id="373762" name="Rectangle 2"/>
          <p:cNvSpPr>
            <a:spLocks noGrp="1" noRot="1" noChangeAspect="1" noChangeArrowheads="1" noTextEdit="1"/>
          </p:cNvSpPr>
          <p:nvPr>
            <p:ph type="sldImg"/>
          </p:nvPr>
        </p:nvSpPr>
        <p:spPr>
          <a:ln/>
        </p:spPr>
      </p:sp>
      <p:sp>
        <p:nvSpPr>
          <p:cNvPr id="3737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81D709D-FF0C-490E-A635-0BF3C779351F}" type="slidenum">
              <a:rPr lang="en-US"/>
              <a:pPr/>
              <a:t>27</a:t>
            </a:fld>
            <a:endParaRPr lang="en-US"/>
          </a:p>
        </p:txBody>
      </p:sp>
      <p:sp>
        <p:nvSpPr>
          <p:cNvPr id="374786" name="Rectangle 2"/>
          <p:cNvSpPr>
            <a:spLocks noGrp="1" noRot="1" noChangeAspect="1" noChangeArrowheads="1" noTextEdit="1"/>
          </p:cNvSpPr>
          <p:nvPr>
            <p:ph type="sldImg"/>
          </p:nvPr>
        </p:nvSpPr>
        <p:spPr>
          <a:ln/>
        </p:spPr>
      </p:sp>
      <p:sp>
        <p:nvSpPr>
          <p:cNvPr id="3747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AA5C638-6598-43AB-8A5F-4B1DE17D4ABB}" type="slidenum">
              <a:rPr lang="en-US"/>
              <a:pPr/>
              <a:t>28</a:t>
            </a:fld>
            <a:endParaRPr lang="en-US"/>
          </a:p>
        </p:txBody>
      </p:sp>
      <p:sp>
        <p:nvSpPr>
          <p:cNvPr id="375810" name="Rectangle 2"/>
          <p:cNvSpPr>
            <a:spLocks noGrp="1" noRot="1" noChangeAspect="1" noChangeArrowheads="1" noTextEdit="1"/>
          </p:cNvSpPr>
          <p:nvPr>
            <p:ph type="sldImg"/>
          </p:nvPr>
        </p:nvSpPr>
        <p:spPr>
          <a:ln/>
        </p:spPr>
      </p:sp>
      <p:sp>
        <p:nvSpPr>
          <p:cNvPr id="3758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B14F3A-077B-46A1-B53B-B0B5FC31B227}" type="slidenum">
              <a:rPr lang="en-US"/>
              <a:pPr/>
              <a:t>29</a:t>
            </a:fld>
            <a:endParaRPr lang="en-US"/>
          </a:p>
        </p:txBody>
      </p:sp>
      <p:sp>
        <p:nvSpPr>
          <p:cNvPr id="376834" name="Rectangle 2"/>
          <p:cNvSpPr>
            <a:spLocks noGrp="1" noRot="1" noChangeAspect="1" noChangeArrowheads="1" noTextEdit="1"/>
          </p:cNvSpPr>
          <p:nvPr>
            <p:ph type="sldImg"/>
          </p:nvPr>
        </p:nvSpPr>
        <p:spPr>
          <a:ln/>
        </p:spPr>
      </p:sp>
      <p:sp>
        <p:nvSpPr>
          <p:cNvPr id="3768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D7494B8-0CBB-4C2D-82DE-2E91AA15213B}" type="slidenum">
              <a:rPr lang="en-US"/>
              <a:pPr/>
              <a:t>30</a:t>
            </a:fld>
            <a:endParaRPr lang="en-US"/>
          </a:p>
        </p:txBody>
      </p:sp>
      <p:sp>
        <p:nvSpPr>
          <p:cNvPr id="377858" name="Rectangle 2"/>
          <p:cNvSpPr>
            <a:spLocks noGrp="1" noRot="1" noChangeAspect="1" noChangeArrowheads="1" noTextEdit="1"/>
          </p:cNvSpPr>
          <p:nvPr>
            <p:ph type="sldImg"/>
          </p:nvPr>
        </p:nvSpPr>
        <p:spPr>
          <a:ln/>
        </p:spPr>
      </p:sp>
      <p:sp>
        <p:nvSpPr>
          <p:cNvPr id="3778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40C2DD-9BE6-4249-AA6B-85E615DDC5B8}" type="slidenum">
              <a:rPr lang="en-US"/>
              <a:pPr/>
              <a:t>4</a:t>
            </a:fld>
            <a:endParaRPr lang="en-US"/>
          </a:p>
        </p:txBody>
      </p:sp>
      <p:sp>
        <p:nvSpPr>
          <p:cNvPr id="352258" name="Rectangle 2"/>
          <p:cNvSpPr>
            <a:spLocks noGrp="1" noRot="1" noChangeAspect="1" noChangeArrowheads="1" noTextEdit="1"/>
          </p:cNvSpPr>
          <p:nvPr>
            <p:ph type="sldImg"/>
          </p:nvPr>
        </p:nvSpPr>
        <p:spPr>
          <a:ln/>
        </p:spPr>
      </p:sp>
      <p:sp>
        <p:nvSpPr>
          <p:cNvPr id="352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910AFE3-523A-4039-9EC4-109E24AC087C}" type="slidenum">
              <a:rPr lang="en-US"/>
              <a:pPr/>
              <a:t>31</a:t>
            </a:fld>
            <a:endParaRPr lang="en-US"/>
          </a:p>
        </p:txBody>
      </p:sp>
      <p:sp>
        <p:nvSpPr>
          <p:cNvPr id="378882" name="Rectangle 2"/>
          <p:cNvSpPr>
            <a:spLocks noGrp="1" noRot="1" noChangeAspect="1" noChangeArrowheads="1" noTextEdit="1"/>
          </p:cNvSpPr>
          <p:nvPr>
            <p:ph type="sldImg"/>
          </p:nvPr>
        </p:nvSpPr>
        <p:spPr>
          <a:ln/>
        </p:spPr>
      </p:sp>
      <p:sp>
        <p:nvSpPr>
          <p:cNvPr id="3788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BBEFE2-4E94-4111-80C7-20F7920140F2}" type="slidenum">
              <a:rPr lang="en-US"/>
              <a:pPr/>
              <a:t>32</a:t>
            </a:fld>
            <a:endParaRPr lang="en-US"/>
          </a:p>
        </p:txBody>
      </p:sp>
      <p:sp>
        <p:nvSpPr>
          <p:cNvPr id="379906" name="Rectangle 2"/>
          <p:cNvSpPr>
            <a:spLocks noGrp="1" noRot="1" noChangeAspect="1" noChangeArrowheads="1" noTextEdit="1"/>
          </p:cNvSpPr>
          <p:nvPr>
            <p:ph type="sldImg"/>
          </p:nvPr>
        </p:nvSpPr>
        <p:spPr>
          <a:ln/>
        </p:spPr>
      </p:sp>
      <p:sp>
        <p:nvSpPr>
          <p:cNvPr id="3799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57347E-4FCE-49AE-8E2B-68AF95D82101}" type="slidenum">
              <a:rPr lang="en-US"/>
              <a:pPr/>
              <a:t>33</a:t>
            </a:fld>
            <a:endParaRPr lang="en-US"/>
          </a:p>
        </p:txBody>
      </p:sp>
      <p:sp>
        <p:nvSpPr>
          <p:cNvPr id="380930" name="Rectangle 2"/>
          <p:cNvSpPr>
            <a:spLocks noGrp="1" noRot="1" noChangeAspect="1" noChangeArrowheads="1" noTextEdit="1"/>
          </p:cNvSpPr>
          <p:nvPr>
            <p:ph type="sldImg"/>
          </p:nvPr>
        </p:nvSpPr>
        <p:spPr>
          <a:ln/>
        </p:spPr>
      </p:sp>
      <p:sp>
        <p:nvSpPr>
          <p:cNvPr id="3809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A0F684-8E45-4520-8C1E-460944F210A9}" type="slidenum">
              <a:rPr lang="en-US"/>
              <a:pPr/>
              <a:t>34</a:t>
            </a:fld>
            <a:endParaRPr lang="en-US"/>
          </a:p>
        </p:txBody>
      </p:sp>
      <p:sp>
        <p:nvSpPr>
          <p:cNvPr id="381954" name="Rectangle 2"/>
          <p:cNvSpPr>
            <a:spLocks noGrp="1" noRot="1" noChangeAspect="1" noChangeArrowheads="1" noTextEdit="1"/>
          </p:cNvSpPr>
          <p:nvPr>
            <p:ph type="sldImg"/>
          </p:nvPr>
        </p:nvSpPr>
        <p:spPr>
          <a:ln/>
        </p:spPr>
      </p:sp>
      <p:sp>
        <p:nvSpPr>
          <p:cNvPr id="3819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09DDD6-44B7-4DBA-A19E-B685DF4BB2F6}" type="slidenum">
              <a:rPr lang="en-US"/>
              <a:pPr/>
              <a:t>35</a:t>
            </a:fld>
            <a:endParaRPr lang="en-US"/>
          </a:p>
        </p:txBody>
      </p:sp>
      <p:sp>
        <p:nvSpPr>
          <p:cNvPr id="382978" name="Rectangle 2"/>
          <p:cNvSpPr>
            <a:spLocks noGrp="1" noRot="1" noChangeAspect="1" noChangeArrowheads="1" noTextEdit="1"/>
          </p:cNvSpPr>
          <p:nvPr>
            <p:ph type="sldImg"/>
          </p:nvPr>
        </p:nvSpPr>
        <p:spPr>
          <a:ln/>
        </p:spPr>
      </p:sp>
      <p:sp>
        <p:nvSpPr>
          <p:cNvPr id="3829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DB1C55-24F0-49A8-BC89-E381C282E0DE}" type="slidenum">
              <a:rPr lang="en-US"/>
              <a:pPr/>
              <a:t>36</a:t>
            </a:fld>
            <a:endParaRPr lang="en-US"/>
          </a:p>
        </p:txBody>
      </p:sp>
      <p:sp>
        <p:nvSpPr>
          <p:cNvPr id="391170" name="Rectangle 2"/>
          <p:cNvSpPr>
            <a:spLocks noGrp="1" noRot="1" noChangeAspect="1" noChangeArrowheads="1" noTextEdit="1"/>
          </p:cNvSpPr>
          <p:nvPr>
            <p:ph type="sldImg"/>
          </p:nvPr>
        </p:nvSpPr>
        <p:spPr>
          <a:ln/>
        </p:spPr>
      </p:sp>
      <p:sp>
        <p:nvSpPr>
          <p:cNvPr id="3911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5740FB-667F-47D3-A1F9-0D6D7EE8F56A}" type="slidenum">
              <a:rPr lang="en-US"/>
              <a:pPr/>
              <a:t>37</a:t>
            </a:fld>
            <a:endParaRPr lang="en-US"/>
          </a:p>
        </p:txBody>
      </p:sp>
      <p:sp>
        <p:nvSpPr>
          <p:cNvPr id="393218" name="Rectangle 2"/>
          <p:cNvSpPr>
            <a:spLocks noGrp="1" noRot="1" noChangeAspect="1" noChangeArrowheads="1" noTextEdit="1"/>
          </p:cNvSpPr>
          <p:nvPr>
            <p:ph type="sldImg"/>
          </p:nvPr>
        </p:nvSpPr>
        <p:spPr>
          <a:ln/>
        </p:spPr>
      </p:sp>
      <p:sp>
        <p:nvSpPr>
          <p:cNvPr id="3932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87AD28-014C-42B0-89C6-CF4AE62AA7CB}" type="slidenum">
              <a:rPr lang="en-US"/>
              <a:pPr/>
              <a:t>38</a:t>
            </a:fld>
            <a:endParaRPr lang="en-US"/>
          </a:p>
        </p:txBody>
      </p:sp>
      <p:sp>
        <p:nvSpPr>
          <p:cNvPr id="399362" name="Rectangle 2"/>
          <p:cNvSpPr>
            <a:spLocks noGrp="1" noRot="1" noChangeAspect="1" noChangeArrowheads="1" noTextEdit="1"/>
          </p:cNvSpPr>
          <p:nvPr>
            <p:ph type="sldImg"/>
          </p:nvPr>
        </p:nvSpPr>
        <p:spPr>
          <a:ln/>
        </p:spPr>
      </p:sp>
      <p:sp>
        <p:nvSpPr>
          <p:cNvPr id="3993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3FC996-18AF-49B8-8BC4-6C674C3AE39F}" type="slidenum">
              <a:rPr lang="en-US"/>
              <a:pPr/>
              <a:t>39</a:t>
            </a:fld>
            <a:endParaRPr lang="en-US"/>
          </a:p>
        </p:txBody>
      </p:sp>
      <p:sp>
        <p:nvSpPr>
          <p:cNvPr id="395266" name="Rectangle 2"/>
          <p:cNvSpPr>
            <a:spLocks noGrp="1" noRot="1" noChangeAspect="1" noChangeArrowheads="1" noTextEdit="1"/>
          </p:cNvSpPr>
          <p:nvPr>
            <p:ph type="sldImg"/>
          </p:nvPr>
        </p:nvSpPr>
        <p:spPr>
          <a:ln/>
        </p:spPr>
      </p:sp>
      <p:sp>
        <p:nvSpPr>
          <p:cNvPr id="3952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01F5C1-0F4C-427F-AEF2-279018539DEB}" type="slidenum">
              <a:rPr lang="en-US"/>
              <a:pPr/>
              <a:t>40</a:t>
            </a:fld>
            <a:endParaRPr lang="en-US"/>
          </a:p>
        </p:txBody>
      </p:sp>
      <p:sp>
        <p:nvSpPr>
          <p:cNvPr id="397314" name="Rectangle 2"/>
          <p:cNvSpPr>
            <a:spLocks noGrp="1" noRot="1" noChangeAspect="1" noChangeArrowheads="1" noTextEdit="1"/>
          </p:cNvSpPr>
          <p:nvPr>
            <p:ph type="sldImg"/>
          </p:nvPr>
        </p:nvSpPr>
        <p:spPr>
          <a:ln/>
        </p:spPr>
      </p:sp>
      <p:sp>
        <p:nvSpPr>
          <p:cNvPr id="3973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FF5EAA-7B4D-4487-8622-77C85ABD4BE2}" type="slidenum">
              <a:rPr lang="en-US"/>
              <a:pPr/>
              <a:t>5</a:t>
            </a:fld>
            <a:endParaRPr lang="en-US"/>
          </a:p>
        </p:txBody>
      </p:sp>
      <p:sp>
        <p:nvSpPr>
          <p:cNvPr id="354306" name="Rectangle 2"/>
          <p:cNvSpPr>
            <a:spLocks noGrp="1" noRot="1" noChangeAspect="1" noChangeArrowheads="1" noTextEdit="1"/>
          </p:cNvSpPr>
          <p:nvPr>
            <p:ph type="sldImg"/>
          </p:nvPr>
        </p:nvSpPr>
        <p:spPr>
          <a:ln/>
        </p:spPr>
      </p:sp>
      <p:sp>
        <p:nvSpPr>
          <p:cNvPr id="3543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09A1B3-D729-4477-B83A-3B41409557D4}" type="slidenum">
              <a:rPr lang="en-US"/>
              <a:pPr/>
              <a:t>41</a:t>
            </a:fld>
            <a:endParaRPr lang="en-US"/>
          </a:p>
        </p:txBody>
      </p:sp>
      <p:sp>
        <p:nvSpPr>
          <p:cNvPr id="403458" name="Rectangle 2"/>
          <p:cNvSpPr>
            <a:spLocks noGrp="1" noRot="1" noChangeAspect="1" noChangeArrowheads="1" noTextEdit="1"/>
          </p:cNvSpPr>
          <p:nvPr>
            <p:ph type="sldImg"/>
          </p:nvPr>
        </p:nvSpPr>
        <p:spPr>
          <a:ln/>
        </p:spPr>
      </p:sp>
      <p:sp>
        <p:nvSpPr>
          <p:cNvPr id="4034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C9ADD14-C403-4DFF-A315-ECBB7B5CB43F}" type="slidenum">
              <a:rPr lang="en-US"/>
              <a:pPr/>
              <a:t>42</a:t>
            </a:fld>
            <a:endParaRPr lang="en-US"/>
          </a:p>
        </p:txBody>
      </p:sp>
      <p:sp>
        <p:nvSpPr>
          <p:cNvPr id="401410" name="Rectangle 2"/>
          <p:cNvSpPr>
            <a:spLocks noGrp="1" noRot="1" noChangeAspect="1" noChangeArrowheads="1" noTextEdit="1"/>
          </p:cNvSpPr>
          <p:nvPr>
            <p:ph type="sldImg"/>
          </p:nvPr>
        </p:nvSpPr>
        <p:spPr>
          <a:ln/>
        </p:spPr>
      </p:sp>
      <p:sp>
        <p:nvSpPr>
          <p:cNvPr id="4014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DA6697A-AA42-4898-BD5E-3665B08E4CEF}" type="slidenum">
              <a:rPr lang="en-US"/>
              <a:pPr/>
              <a:t>6</a:t>
            </a:fld>
            <a:endParaRPr lang="en-US"/>
          </a:p>
        </p:txBody>
      </p:sp>
      <p:sp>
        <p:nvSpPr>
          <p:cNvPr id="347138" name="Rectangle 2"/>
          <p:cNvSpPr>
            <a:spLocks noGrp="1" noRot="1" noChangeAspect="1" noChangeArrowheads="1" noTextEdit="1"/>
          </p:cNvSpPr>
          <p:nvPr>
            <p:ph type="sldImg"/>
          </p:nvPr>
        </p:nvSpPr>
        <p:spPr>
          <a:ln/>
        </p:spPr>
      </p:sp>
      <p:sp>
        <p:nvSpPr>
          <p:cNvPr id="3471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335AFC-A9F5-45C7-BBF3-8AFF3189D288}" type="slidenum">
              <a:rPr lang="en-US"/>
              <a:pPr/>
              <a:t>7</a:t>
            </a:fld>
            <a:endParaRPr lang="en-US"/>
          </a:p>
        </p:txBody>
      </p:sp>
      <p:sp>
        <p:nvSpPr>
          <p:cNvPr id="355330" name="Rectangle 2"/>
          <p:cNvSpPr>
            <a:spLocks noGrp="1" noRot="1" noChangeAspect="1" noChangeArrowheads="1" noTextEdit="1"/>
          </p:cNvSpPr>
          <p:nvPr>
            <p:ph type="sldImg"/>
          </p:nvPr>
        </p:nvSpPr>
        <p:spPr>
          <a:ln/>
        </p:spPr>
      </p:sp>
      <p:sp>
        <p:nvSpPr>
          <p:cNvPr id="355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963FBF-558F-467E-A205-102EC691C1C8}" type="slidenum">
              <a:rPr lang="en-US"/>
              <a:pPr/>
              <a:t>8</a:t>
            </a:fld>
            <a:endParaRPr lang="en-US"/>
          </a:p>
        </p:txBody>
      </p:sp>
      <p:sp>
        <p:nvSpPr>
          <p:cNvPr id="389122" name="Rectangle 2"/>
          <p:cNvSpPr>
            <a:spLocks noGrp="1" noRot="1" noChangeAspect="1" noChangeArrowheads="1" noTextEdit="1"/>
          </p:cNvSpPr>
          <p:nvPr>
            <p:ph type="sldImg"/>
          </p:nvPr>
        </p:nvSpPr>
        <p:spPr>
          <a:ln/>
        </p:spPr>
      </p:sp>
      <p:sp>
        <p:nvSpPr>
          <p:cNvPr id="3891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D9B09B7-A688-4EF7-A9F0-D2372F637D3C}" type="slidenum">
              <a:rPr lang="en-US"/>
              <a:pPr/>
              <a:t>9</a:t>
            </a:fld>
            <a:endParaRPr lang="en-US"/>
          </a:p>
        </p:txBody>
      </p:sp>
      <p:sp>
        <p:nvSpPr>
          <p:cNvPr id="286722" name="Rectangle 2"/>
          <p:cNvSpPr>
            <a:spLocks noGrp="1" noRot="1" noChangeAspect="1" noChangeArrowheads="1" noTextEdit="1"/>
          </p:cNvSpPr>
          <p:nvPr>
            <p:ph type="sldImg"/>
          </p:nvPr>
        </p:nvSpPr>
        <p:spPr>
          <a:ln/>
        </p:spPr>
      </p:sp>
      <p:sp>
        <p:nvSpPr>
          <p:cNvPr id="286723" name="Rectangle 3"/>
          <p:cNvSpPr>
            <a:spLocks noGrp="1" noChangeArrowheads="1"/>
          </p:cNvSpPr>
          <p:nvPr>
            <p:ph type="body" idx="1"/>
          </p:nvPr>
        </p:nvSpPr>
        <p:spPr/>
        <p:txBody>
          <a:bodyPr/>
          <a:lstStyle/>
          <a:p>
            <a:r>
              <a:rPr lang="en-US"/>
              <a:t>Focus Group I- Discussions with 5-6 participants at each site to list topics related to TB prevention and control</a:t>
            </a:r>
          </a:p>
          <a:p>
            <a:endParaRPr lang="en-US"/>
          </a:p>
          <a:p>
            <a:r>
              <a:rPr lang="en-US"/>
              <a:t>Key Informant Interviews- Discussed in depth topics generated from the focus group I with 5-6 individuals from each site</a:t>
            </a:r>
          </a:p>
          <a:p>
            <a:endParaRPr lang="en-US"/>
          </a:p>
          <a:p>
            <a:r>
              <a:rPr lang="en-US"/>
              <a:t>Analysis- Audio taped and transcribed individual interviews.  Reviewed and coded transcripts for major themes with periodic cross checks to ensure consistency and quality among 3 reviewers.</a:t>
            </a:r>
          </a:p>
          <a:p>
            <a:endParaRPr lang="en-US"/>
          </a:p>
          <a:p>
            <a:r>
              <a:rPr lang="en-US"/>
              <a:t>Focus Group II-Individual site summary presented to each organization. Established  validity of previous opinions &amp; details. The final themes and supporting quotes were grouped into issues unique to a site, shared by practice type or common across the country. </a:t>
            </a:r>
          </a:p>
          <a:p>
            <a:endParaRPr lang="en-US"/>
          </a:p>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FD8BA4-FF59-41A7-A6DF-59F5C7A7E864}" type="slidenum">
              <a:rPr lang="en-US"/>
              <a:pPr/>
              <a:t>10</a:t>
            </a:fld>
            <a:endParaRPr lang="en-US"/>
          </a:p>
        </p:txBody>
      </p:sp>
      <p:sp>
        <p:nvSpPr>
          <p:cNvPr id="292866" name="Rectangle 2"/>
          <p:cNvSpPr>
            <a:spLocks noGrp="1" noRot="1" noChangeAspect="1" noChangeArrowheads="1" noTextEdit="1"/>
          </p:cNvSpPr>
          <p:nvPr>
            <p:ph type="sldImg"/>
          </p:nvPr>
        </p:nvSpPr>
        <p:spPr>
          <a:ln/>
        </p:spPr>
      </p:sp>
      <p:sp>
        <p:nvSpPr>
          <p:cNvPr id="292867" name="Rectangle 3"/>
          <p:cNvSpPr>
            <a:spLocks noGrp="1" noChangeArrowheads="1"/>
          </p:cNvSpPr>
          <p:nvPr>
            <p:ph type="body" idx="1"/>
          </p:nvPr>
        </p:nvSpPr>
        <p:spPr/>
        <p:txBody>
          <a:bodyPr/>
          <a:lstStyle/>
          <a:p>
            <a:pPr>
              <a:buClr>
                <a:srgbClr val="000000"/>
              </a:buClr>
              <a:buFont typeface="Wingdings" pitchFamily="2" charset="2"/>
              <a:buNone/>
            </a:pPr>
            <a:r>
              <a:rPr lang="en-US">
                <a:solidFill>
                  <a:srgbClr val="000000"/>
                </a:solidFill>
              </a:rPr>
              <a:t>Private  practitioners often lack resources and systems to make testing routine. They worry about cost and time, and have few supports for education, tracking, and communication.</a:t>
            </a:r>
          </a:p>
          <a:p>
            <a:pPr>
              <a:buClr>
                <a:srgbClr val="000000"/>
              </a:buClr>
              <a:buFont typeface="Wingdings" pitchFamily="2" charset="2"/>
              <a:buNone/>
            </a:pPr>
            <a:endParaRPr lang="en-US">
              <a:solidFill>
                <a:srgbClr val="000000"/>
              </a:solidFill>
            </a:endParaRPr>
          </a:p>
          <a:p>
            <a:pPr>
              <a:buClr>
                <a:srgbClr val="000000"/>
              </a:buClr>
              <a:buFont typeface="Wingdings" pitchFamily="2" charset="2"/>
              <a:buNone/>
            </a:pPr>
            <a:r>
              <a:rPr lang="en-US">
                <a:solidFill>
                  <a:srgbClr val="000000"/>
                </a:solidFill>
              </a:rPr>
              <a:t> Community clinics and the public hospital have a culture of prevention, often have links with TB Clinics, and were more likely to have systems and forms designated for testing and treatment of LTBI. They had more “facilitators” and perceived fewer “barriers”.</a:t>
            </a:r>
          </a:p>
          <a:p>
            <a:pPr>
              <a:buClr>
                <a:srgbClr val="000000"/>
              </a:buClr>
              <a:buFont typeface="Wingdings" pitchFamily="2" charset="2"/>
              <a:buNone/>
            </a:pPr>
            <a:endParaRPr lang="en-US">
              <a:solidFill>
                <a:srgbClr val="000000"/>
              </a:solidFill>
            </a:endParaRPr>
          </a:p>
          <a:p>
            <a:pPr>
              <a:buClr>
                <a:srgbClr val="000000"/>
              </a:buClr>
              <a:buFont typeface="Wingdings" pitchFamily="2" charset="2"/>
              <a:buNone/>
            </a:pPr>
            <a:r>
              <a:rPr lang="en-US">
                <a:solidFill>
                  <a:srgbClr val="000000"/>
                </a:solidFill>
              </a:rPr>
              <a:t>Still, testing varied by clinician, guidelines were considered impractical and not adequately tailored to real patients, practice constraints impacted testing more than knowledge. TB Clinics rarely offer program support for LTBI testing in the private sector, yet hope it occurs there.</a:t>
            </a:r>
          </a:p>
          <a:p>
            <a:pPr>
              <a:spcBef>
                <a:spcPct val="0"/>
              </a:spcBef>
            </a:pPr>
            <a:endParaRPr lang="en-US" sz="1400">
              <a:solidFill>
                <a:srgbClr val="000000"/>
              </a:solidFill>
            </a:endParaRPr>
          </a:p>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134146" name="Group 2"/>
          <p:cNvGrpSpPr>
            <a:grpSpLocks/>
          </p:cNvGrpSpPr>
          <p:nvPr/>
        </p:nvGrpSpPr>
        <p:grpSpPr bwMode="auto">
          <a:xfrm>
            <a:off x="0" y="0"/>
            <a:ext cx="5867400" cy="6858000"/>
            <a:chOff x="0" y="0"/>
            <a:chExt cx="3696" cy="4320"/>
          </a:xfrm>
        </p:grpSpPr>
        <p:sp>
          <p:nvSpPr>
            <p:cNvPr id="134147" name="Rectangle 3"/>
            <p:cNvSpPr>
              <a:spLocks noChangeArrowheads="1"/>
            </p:cNvSpPr>
            <p:nvPr/>
          </p:nvSpPr>
          <p:spPr bwMode="auto">
            <a:xfrm>
              <a:off x="0" y="0"/>
              <a:ext cx="2880" cy="4320"/>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a:latin typeface="Times New Roman" pitchFamily="18" charset="0"/>
              </a:endParaRPr>
            </a:p>
          </p:txBody>
        </p:sp>
        <p:sp>
          <p:nvSpPr>
            <p:cNvPr id="134148" name="AutoShape 4"/>
            <p:cNvSpPr>
              <a:spLocks noChangeArrowheads="1"/>
            </p:cNvSpPr>
            <p:nvPr/>
          </p:nvSpPr>
          <p:spPr bwMode="white">
            <a:xfrm>
              <a:off x="432" y="624"/>
              <a:ext cx="3264" cy="1200"/>
            </a:xfrm>
            <a:prstGeom prst="roundRect">
              <a:avLst>
                <a:gd name="adj" fmla="val 50000"/>
              </a:avLst>
            </a:prstGeom>
            <a:solidFill>
              <a:schemeClr val="bg1"/>
            </a:solidFill>
            <a:ln w="9525">
              <a:noFill/>
              <a:round/>
              <a:headEnd/>
              <a:tailEnd/>
            </a:ln>
            <a:effectLst/>
          </p:spPr>
          <p:txBody>
            <a:bodyPr wrap="none" anchor="ctr"/>
            <a:lstStyle/>
            <a:p>
              <a:pPr algn="ctr" eaLnBrk="1" hangingPunct="1"/>
              <a:endParaRPr kumimoji="1" lang="en-US" sz="2400">
                <a:latin typeface="Times New Roman" pitchFamily="18" charset="0"/>
              </a:endParaRPr>
            </a:p>
          </p:txBody>
        </p:sp>
      </p:grpSp>
      <p:grpSp>
        <p:nvGrpSpPr>
          <p:cNvPr id="134149" name="Group 5"/>
          <p:cNvGrpSpPr>
            <a:grpSpLocks/>
          </p:cNvGrpSpPr>
          <p:nvPr/>
        </p:nvGrpSpPr>
        <p:grpSpPr bwMode="auto">
          <a:xfrm>
            <a:off x="3632200" y="4889500"/>
            <a:ext cx="4876800" cy="319088"/>
            <a:chOff x="2288" y="3080"/>
            <a:chExt cx="3072" cy="201"/>
          </a:xfrm>
        </p:grpSpPr>
        <p:sp>
          <p:nvSpPr>
            <p:cNvPr id="134150" name="AutoShape 6"/>
            <p:cNvSpPr>
              <a:spLocks noChangeArrowheads="1"/>
            </p:cNvSpPr>
            <p:nvPr/>
          </p:nvSpPr>
          <p:spPr bwMode="auto">
            <a:xfrm flipH="1">
              <a:off x="2288" y="3080"/>
              <a:ext cx="2914" cy="200"/>
            </a:xfrm>
            <a:prstGeom prst="roundRect">
              <a:avLst>
                <a:gd name="adj" fmla="val 0"/>
              </a:avLst>
            </a:prstGeom>
            <a:solidFill>
              <a:schemeClr val="hlink"/>
            </a:solidFill>
            <a:ln w="9525">
              <a:noFill/>
              <a:round/>
              <a:headEnd/>
              <a:tailEnd/>
            </a:ln>
            <a:effectLst/>
          </p:spPr>
          <p:txBody>
            <a:bodyPr wrap="none" anchor="ctr"/>
            <a:lstStyle/>
            <a:p>
              <a:endParaRPr lang="en-US"/>
            </a:p>
          </p:txBody>
        </p:sp>
        <p:sp>
          <p:nvSpPr>
            <p:cNvPr id="134151" name="AutoShape 7"/>
            <p:cNvSpPr>
              <a:spLocks noChangeArrowheads="1"/>
            </p:cNvSpPr>
            <p:nvPr/>
          </p:nvSpPr>
          <p:spPr bwMode="auto">
            <a:xfrm>
              <a:off x="5196" y="3080"/>
              <a:ext cx="164" cy="201"/>
            </a:xfrm>
            <a:prstGeom prst="flowChartDelay">
              <a:avLst/>
            </a:prstGeom>
            <a:solidFill>
              <a:schemeClr val="hlink"/>
            </a:solidFill>
            <a:ln w="9525">
              <a:noFill/>
              <a:miter lim="800000"/>
              <a:headEnd/>
              <a:tailEnd/>
            </a:ln>
            <a:effectLst/>
          </p:spPr>
          <p:txBody>
            <a:bodyPr wrap="none" anchor="ctr"/>
            <a:lstStyle/>
            <a:p>
              <a:endParaRPr lang="en-US"/>
            </a:p>
          </p:txBody>
        </p:sp>
      </p:grpSp>
      <p:sp>
        <p:nvSpPr>
          <p:cNvPr id="134152" name="Rectangle 8"/>
          <p:cNvSpPr>
            <a:spLocks noGrp="1" noChangeArrowheads="1"/>
          </p:cNvSpPr>
          <p:nvPr>
            <p:ph type="subTitle" idx="1"/>
          </p:nvPr>
        </p:nvSpPr>
        <p:spPr>
          <a:xfrm>
            <a:off x="4673600" y="2927350"/>
            <a:ext cx="4013200" cy="1822450"/>
          </a:xfrm>
        </p:spPr>
        <p:txBody>
          <a:bodyPr anchor="b"/>
          <a:lstStyle>
            <a:lvl1pPr marL="0" indent="0">
              <a:buFont typeface="Wingdings" pitchFamily="2" charset="2"/>
              <a:buNone/>
              <a:defRPr>
                <a:solidFill>
                  <a:schemeClr val="tx2"/>
                </a:solidFill>
              </a:defRPr>
            </a:lvl1pPr>
          </a:lstStyle>
          <a:p>
            <a:r>
              <a:rPr lang="en-US"/>
              <a:t>Click to edit Master subtitle style</a:t>
            </a:r>
          </a:p>
        </p:txBody>
      </p:sp>
      <p:sp>
        <p:nvSpPr>
          <p:cNvPr id="134153" name="Rectangle 9"/>
          <p:cNvSpPr>
            <a:spLocks noGrp="1" noChangeArrowheads="1"/>
          </p:cNvSpPr>
          <p:nvPr>
            <p:ph type="dt" sz="quarter" idx="2"/>
          </p:nvPr>
        </p:nvSpPr>
        <p:spPr/>
        <p:txBody>
          <a:bodyPr/>
          <a:lstStyle>
            <a:lvl1pPr>
              <a:defRPr>
                <a:solidFill>
                  <a:schemeClr val="bg1"/>
                </a:solidFill>
              </a:defRPr>
            </a:lvl1pPr>
          </a:lstStyle>
          <a:p>
            <a:endParaRPr lang="en-US"/>
          </a:p>
        </p:txBody>
      </p:sp>
      <p:sp>
        <p:nvSpPr>
          <p:cNvPr id="134154" name="Rectangle 10"/>
          <p:cNvSpPr>
            <a:spLocks noGrp="1" noChangeArrowheads="1"/>
          </p:cNvSpPr>
          <p:nvPr>
            <p:ph type="ftr" sz="quarter" idx="3"/>
          </p:nvPr>
        </p:nvSpPr>
        <p:spPr/>
        <p:txBody>
          <a:bodyPr/>
          <a:lstStyle>
            <a:lvl1pPr algn="r">
              <a:defRPr/>
            </a:lvl1pPr>
          </a:lstStyle>
          <a:p>
            <a:endParaRPr lang="en-US"/>
          </a:p>
        </p:txBody>
      </p:sp>
      <p:sp>
        <p:nvSpPr>
          <p:cNvPr id="134155" name="Rectangle 11"/>
          <p:cNvSpPr>
            <a:spLocks noGrp="1" noChangeArrowheads="1"/>
          </p:cNvSpPr>
          <p:nvPr>
            <p:ph type="sldNum" sz="quarter" idx="4"/>
          </p:nvPr>
        </p:nvSpPr>
        <p:spPr>
          <a:xfrm>
            <a:off x="76200" y="6248400"/>
            <a:ext cx="587375" cy="488950"/>
          </a:xfrm>
        </p:spPr>
        <p:txBody>
          <a:bodyPr anchorCtr="0"/>
          <a:lstStyle>
            <a:lvl1pPr>
              <a:defRPr/>
            </a:lvl1pPr>
          </a:lstStyle>
          <a:p>
            <a:fld id="{E4AC76B6-DD47-4132-812B-0782A340AD72}" type="slidenum">
              <a:rPr lang="en-US"/>
              <a:pPr/>
              <a:t>‹#›</a:t>
            </a:fld>
            <a:endParaRPr lang="en-US"/>
          </a:p>
        </p:txBody>
      </p:sp>
      <p:sp>
        <p:nvSpPr>
          <p:cNvPr id="134156" name="AutoShape 12"/>
          <p:cNvSpPr>
            <a:spLocks noGrp="1" noChangeArrowheads="1"/>
          </p:cNvSpPr>
          <p:nvPr>
            <p:ph type="ctrTitle" sz="quarter"/>
          </p:nvPr>
        </p:nvSpPr>
        <p:spPr>
          <a:xfrm>
            <a:off x="685800" y="990600"/>
            <a:ext cx="8229600" cy="1905000"/>
          </a:xfrm>
          <a:prstGeom prst="roundRect">
            <a:avLst>
              <a:gd name="adj" fmla="val 50000"/>
            </a:avLst>
          </a:prstGeom>
        </p:spPr>
        <p:txBody>
          <a:bodyPr anchor="ctr"/>
          <a:lstStyle>
            <a:lvl1pPr algn="ctr">
              <a:defRPr>
                <a:solidFill>
                  <a:schemeClr val="tx1"/>
                </a:solidFill>
              </a:defRPr>
            </a:lvl1p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513D4E2-0E7A-4968-B80C-4E4E53B3C8EC}"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762000"/>
            <a:ext cx="1981200" cy="53244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0" y="762000"/>
            <a:ext cx="5791200" cy="53244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28400FE-1BC1-4A7C-816F-1A7011873381}"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762000"/>
            <a:ext cx="7924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838200" y="2362200"/>
            <a:ext cx="3770313" cy="37242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0913" y="2362200"/>
            <a:ext cx="3770312" cy="37242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2438400" y="6248400"/>
            <a:ext cx="2130425" cy="474663"/>
          </a:xfrm>
        </p:spPr>
        <p:txBody>
          <a:bodyPr/>
          <a:lstStyle>
            <a:lvl1pPr>
              <a:defRPr/>
            </a:lvl1pPr>
          </a:lstStyle>
          <a:p>
            <a:endParaRPr lang="en-US"/>
          </a:p>
        </p:txBody>
      </p:sp>
      <p:sp>
        <p:nvSpPr>
          <p:cNvPr id="6" name="Footer Placeholder 5"/>
          <p:cNvSpPr>
            <a:spLocks noGrp="1"/>
          </p:cNvSpPr>
          <p:nvPr>
            <p:ph type="ftr" sz="quarter" idx="11"/>
          </p:nvPr>
        </p:nvSpPr>
        <p:spPr>
          <a:xfrm>
            <a:off x="5791200" y="6248400"/>
            <a:ext cx="2897188" cy="474663"/>
          </a:xfrm>
        </p:spPr>
        <p:txBody>
          <a:bodyPr/>
          <a:lstStyle>
            <a:lvl1pPr>
              <a:defRPr/>
            </a:lvl1pPr>
          </a:lstStyle>
          <a:p>
            <a:endParaRPr lang="en-US"/>
          </a:p>
        </p:txBody>
      </p:sp>
      <p:sp>
        <p:nvSpPr>
          <p:cNvPr id="7" name="Slide Number Placeholder 6"/>
          <p:cNvSpPr>
            <a:spLocks noGrp="1"/>
          </p:cNvSpPr>
          <p:nvPr>
            <p:ph type="sldNum" sz="quarter" idx="12"/>
          </p:nvPr>
        </p:nvSpPr>
        <p:spPr>
          <a:xfrm>
            <a:off x="84138" y="6242050"/>
            <a:ext cx="587375" cy="488950"/>
          </a:xfrm>
        </p:spPr>
        <p:txBody>
          <a:bodyPr/>
          <a:lstStyle>
            <a:lvl1pPr>
              <a:defRPr/>
            </a:lvl1pPr>
          </a:lstStyle>
          <a:p>
            <a:fld id="{21ACDB95-3946-4963-9C45-940D06B238A3}"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762000"/>
            <a:ext cx="7924800" cy="1143000"/>
          </a:xfrm>
          <a:prstGeom prst="roundRect">
            <a:avLst>
              <a:gd name="adj" fmla="val 0"/>
            </a:avLst>
          </a:prstGeom>
        </p:spPr>
        <p:txBody>
          <a:bodyPr anchor="t" anchorCtr="0"/>
          <a:lstStyle>
            <a:lvl1pPr>
              <a:defRPr sz="4000" u="sng"/>
            </a:lvl1pPr>
          </a:lstStyle>
          <a:p>
            <a:r>
              <a:rPr lang="en-US" dirty="0" smtClean="0"/>
              <a:t>Click to edit Master title style</a:t>
            </a:r>
            <a:endParaRPr lang="en-US" dirty="0"/>
          </a:p>
        </p:txBody>
      </p:sp>
      <p:sp>
        <p:nvSpPr>
          <p:cNvPr id="3" name="Content Placeholder 2"/>
          <p:cNvSpPr>
            <a:spLocks noGrp="1"/>
          </p:cNvSpPr>
          <p:nvPr>
            <p:ph idx="1"/>
          </p:nvPr>
        </p:nvSpPr>
        <p:spPr>
          <a:xfrm>
            <a:off x="838200" y="1752600"/>
            <a:ext cx="7693025" cy="4333875"/>
          </a:xfrm>
        </p:spPr>
        <p:txBody>
          <a:bodyPr/>
          <a:lstStyle>
            <a:lvl1pPr>
              <a:buClrTx/>
              <a:buFont typeface="Wingdings" pitchFamily="2" charset="2"/>
              <a:buChar char="v"/>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14C0184-450B-4A6E-B645-CD1FC8B007EC}"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10A67CF-9385-496B-9FBF-161249A8A821}"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2362200"/>
            <a:ext cx="3770313"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0913" y="2362200"/>
            <a:ext cx="3770312"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559DDF7-98FE-4348-9912-25FC5EAE7FA4}"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A3B869E9-2183-4B15-A6DD-EB2314F8013D}"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2BA7FFDB-7722-4662-B4AB-99D2A4EC4CE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23727D19-63C9-4131-8F4A-09BE40AFDDAE}"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8653E7B-C28B-4C4B-BADE-04EA2EB83253}"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E9FEF8C-266D-4080-92F4-ABB6C0D91911}"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tile tx="0" ty="0" sx="100000" sy="100000" flip="none" algn="tl"/>
        </a:blipFill>
        <a:effectLst/>
      </p:bgPr>
    </p:bg>
    <p:spTree>
      <p:nvGrpSpPr>
        <p:cNvPr id="1" name=""/>
        <p:cNvGrpSpPr/>
        <p:nvPr/>
      </p:nvGrpSpPr>
      <p:grpSpPr>
        <a:xfrm>
          <a:off x="0" y="0"/>
          <a:ext cx="0" cy="0"/>
          <a:chOff x="0" y="0"/>
          <a:chExt cx="0" cy="0"/>
        </a:xfrm>
      </p:grpSpPr>
      <p:sp>
        <p:nvSpPr>
          <p:cNvPr id="133129" name="AutoShape 9"/>
          <p:cNvSpPr>
            <a:spLocks noGrp="1" noChangeArrowheads="1"/>
          </p:cNvSpPr>
          <p:nvPr>
            <p:ph type="title"/>
          </p:nvPr>
        </p:nvSpPr>
        <p:spPr bwMode="auto">
          <a:xfrm>
            <a:off x="762000" y="762000"/>
            <a:ext cx="7924800" cy="1143000"/>
          </a:xfrm>
          <a:prstGeom prst="roundRect">
            <a:avLst>
              <a:gd name="adj" fmla="val 21667"/>
            </a:avLst>
          </a:prstGeom>
          <a:noFill/>
          <a:ln w="9525">
            <a:noFill/>
            <a:round/>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33130" name="Rectangle 10"/>
          <p:cNvSpPr>
            <a:spLocks noGrp="1" noChangeArrowheads="1"/>
          </p:cNvSpPr>
          <p:nvPr>
            <p:ph type="body" idx="1"/>
          </p:nvPr>
        </p:nvSpPr>
        <p:spPr bwMode="auto">
          <a:xfrm>
            <a:off x="838200" y="2362200"/>
            <a:ext cx="7693025" cy="3724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3131" name="Rectangle 11"/>
          <p:cNvSpPr>
            <a:spLocks noGrp="1" noChangeArrowheads="1"/>
          </p:cNvSpPr>
          <p:nvPr>
            <p:ph type="dt" sz="half" idx="2"/>
          </p:nvPr>
        </p:nvSpPr>
        <p:spPr bwMode="auto">
          <a:xfrm>
            <a:off x="2438400" y="6248400"/>
            <a:ext cx="2130425" cy="4746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lvl1pPr>
          </a:lstStyle>
          <a:p>
            <a:endParaRPr lang="en-US"/>
          </a:p>
        </p:txBody>
      </p:sp>
      <p:sp>
        <p:nvSpPr>
          <p:cNvPr id="133132" name="Rectangle 12"/>
          <p:cNvSpPr>
            <a:spLocks noGrp="1" noChangeArrowheads="1"/>
          </p:cNvSpPr>
          <p:nvPr>
            <p:ph type="ftr" sz="quarter" idx="3"/>
          </p:nvPr>
        </p:nvSpPr>
        <p:spPr bwMode="auto">
          <a:xfrm>
            <a:off x="5791200" y="6248400"/>
            <a:ext cx="2897188" cy="4746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a:lvl1pPr>
          </a:lstStyle>
          <a:p>
            <a:endParaRPr lang="en-US"/>
          </a:p>
        </p:txBody>
      </p:sp>
      <p:sp>
        <p:nvSpPr>
          <p:cNvPr id="133133" name="Rectangle 13"/>
          <p:cNvSpPr>
            <a:spLocks noGrp="1" noChangeArrowheads="1"/>
          </p:cNvSpPr>
          <p:nvPr>
            <p:ph type="sldNum" sz="quarter" idx="4"/>
          </p:nvPr>
        </p:nvSpPr>
        <p:spPr bwMode="auto">
          <a:xfrm>
            <a:off x="84138" y="6242050"/>
            <a:ext cx="587375" cy="488950"/>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bodyPr>
          <a:lstStyle>
            <a:lvl1pPr eaLnBrk="1" hangingPunct="1">
              <a:defRPr sz="2600" b="1">
                <a:solidFill>
                  <a:schemeClr val="bg1"/>
                </a:solidFill>
              </a:defRPr>
            </a:lvl1pPr>
          </a:lstStyle>
          <a:p>
            <a:fld id="{7647CBC0-991E-436C-8AB7-58EE2C9D1D17}"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txStyles>
    <p:titleStyle>
      <a:lvl1pPr algn="l" rtl="0" fontAlgn="base">
        <a:lnSpc>
          <a:spcPct val="90000"/>
        </a:lnSpc>
        <a:spcBef>
          <a:spcPct val="0"/>
        </a:spcBef>
        <a:spcAft>
          <a:spcPct val="0"/>
        </a:spcAft>
        <a:defRPr sz="3600" b="1">
          <a:solidFill>
            <a:schemeClr val="tx2"/>
          </a:solidFill>
          <a:latin typeface="+mj-lt"/>
          <a:ea typeface="+mj-ea"/>
          <a:cs typeface="+mj-cs"/>
        </a:defRPr>
      </a:lvl1pPr>
      <a:lvl2pPr algn="l" rtl="0" fontAlgn="base">
        <a:lnSpc>
          <a:spcPct val="90000"/>
        </a:lnSpc>
        <a:spcBef>
          <a:spcPct val="0"/>
        </a:spcBef>
        <a:spcAft>
          <a:spcPct val="0"/>
        </a:spcAft>
        <a:defRPr sz="3600" b="1">
          <a:solidFill>
            <a:schemeClr val="tx2"/>
          </a:solidFill>
          <a:latin typeface="Arial" charset="0"/>
        </a:defRPr>
      </a:lvl2pPr>
      <a:lvl3pPr algn="l" rtl="0" fontAlgn="base">
        <a:lnSpc>
          <a:spcPct val="90000"/>
        </a:lnSpc>
        <a:spcBef>
          <a:spcPct val="0"/>
        </a:spcBef>
        <a:spcAft>
          <a:spcPct val="0"/>
        </a:spcAft>
        <a:defRPr sz="3600" b="1">
          <a:solidFill>
            <a:schemeClr val="tx2"/>
          </a:solidFill>
          <a:latin typeface="Arial" charset="0"/>
        </a:defRPr>
      </a:lvl3pPr>
      <a:lvl4pPr algn="l" rtl="0" fontAlgn="base">
        <a:lnSpc>
          <a:spcPct val="90000"/>
        </a:lnSpc>
        <a:spcBef>
          <a:spcPct val="0"/>
        </a:spcBef>
        <a:spcAft>
          <a:spcPct val="0"/>
        </a:spcAft>
        <a:defRPr sz="3600" b="1">
          <a:solidFill>
            <a:schemeClr val="tx2"/>
          </a:solidFill>
          <a:latin typeface="Arial" charset="0"/>
        </a:defRPr>
      </a:lvl4pPr>
      <a:lvl5pPr algn="l" rtl="0" fontAlgn="base">
        <a:lnSpc>
          <a:spcPct val="90000"/>
        </a:lnSpc>
        <a:spcBef>
          <a:spcPct val="0"/>
        </a:spcBef>
        <a:spcAft>
          <a:spcPct val="0"/>
        </a:spcAft>
        <a:defRPr sz="3600" b="1">
          <a:solidFill>
            <a:schemeClr val="tx2"/>
          </a:solidFill>
          <a:latin typeface="Arial" charset="0"/>
        </a:defRPr>
      </a:lvl5pPr>
      <a:lvl6pPr marL="457200" algn="l" rtl="0" fontAlgn="base">
        <a:lnSpc>
          <a:spcPct val="90000"/>
        </a:lnSpc>
        <a:spcBef>
          <a:spcPct val="0"/>
        </a:spcBef>
        <a:spcAft>
          <a:spcPct val="0"/>
        </a:spcAft>
        <a:defRPr sz="3600" b="1">
          <a:solidFill>
            <a:schemeClr val="tx2"/>
          </a:solidFill>
          <a:latin typeface="Arial" charset="0"/>
        </a:defRPr>
      </a:lvl6pPr>
      <a:lvl7pPr marL="914400" algn="l" rtl="0" fontAlgn="base">
        <a:lnSpc>
          <a:spcPct val="90000"/>
        </a:lnSpc>
        <a:spcBef>
          <a:spcPct val="0"/>
        </a:spcBef>
        <a:spcAft>
          <a:spcPct val="0"/>
        </a:spcAft>
        <a:defRPr sz="3600" b="1">
          <a:solidFill>
            <a:schemeClr val="tx2"/>
          </a:solidFill>
          <a:latin typeface="Arial" charset="0"/>
        </a:defRPr>
      </a:lvl7pPr>
      <a:lvl8pPr marL="1371600" algn="l" rtl="0" fontAlgn="base">
        <a:lnSpc>
          <a:spcPct val="90000"/>
        </a:lnSpc>
        <a:spcBef>
          <a:spcPct val="0"/>
        </a:spcBef>
        <a:spcAft>
          <a:spcPct val="0"/>
        </a:spcAft>
        <a:defRPr sz="3600" b="1">
          <a:solidFill>
            <a:schemeClr val="tx2"/>
          </a:solidFill>
          <a:latin typeface="Arial" charset="0"/>
        </a:defRPr>
      </a:lvl8pPr>
      <a:lvl9pPr marL="1828800" algn="l" rtl="0" fontAlgn="base">
        <a:lnSpc>
          <a:spcPct val="90000"/>
        </a:lnSpc>
        <a:spcBef>
          <a:spcPct val="0"/>
        </a:spcBef>
        <a:spcAft>
          <a:spcPct val="0"/>
        </a:spcAft>
        <a:defRPr sz="3600" b="1">
          <a:solidFill>
            <a:schemeClr val="tx2"/>
          </a:solidFill>
          <a:latin typeface="Arial" charset="0"/>
        </a:defRPr>
      </a:lvl9pPr>
    </p:titleStyle>
    <p:bodyStyle>
      <a:lvl1pPr marL="342900" indent="-342900" algn="l" rtl="0" fontAlgn="base">
        <a:spcBef>
          <a:spcPct val="20000"/>
        </a:spcBef>
        <a:spcAft>
          <a:spcPct val="0"/>
        </a:spcAft>
        <a:buClr>
          <a:schemeClr val="tx1"/>
        </a:buClr>
        <a:buSzPct val="75000"/>
        <a:buFont typeface="Wingdings" pitchFamily="2" charset="2"/>
        <a:buChar char="l"/>
        <a:defRPr sz="2800">
          <a:solidFill>
            <a:schemeClr val="tx1"/>
          </a:solidFill>
          <a:latin typeface="+mn-lt"/>
          <a:ea typeface="+mn-ea"/>
          <a:cs typeface="+mn-cs"/>
        </a:defRPr>
      </a:lvl1pPr>
      <a:lvl2pPr marL="742950" indent="-285750" algn="l" rtl="0" fontAlgn="base">
        <a:spcBef>
          <a:spcPct val="20000"/>
        </a:spcBef>
        <a:spcAft>
          <a:spcPct val="0"/>
        </a:spcAft>
        <a:buClr>
          <a:schemeClr val="tx1"/>
        </a:buClr>
        <a:buSzPct val="75000"/>
        <a:buChar char="–"/>
        <a:defRPr sz="2400">
          <a:solidFill>
            <a:schemeClr val="tx1"/>
          </a:solidFill>
          <a:latin typeface="+mn-lt"/>
        </a:defRPr>
      </a:lvl2pPr>
      <a:lvl3pPr marL="1143000" indent="-228600" algn="l" rtl="0" fontAlgn="base">
        <a:spcBef>
          <a:spcPct val="20000"/>
        </a:spcBef>
        <a:spcAft>
          <a:spcPct val="0"/>
        </a:spcAft>
        <a:buClr>
          <a:schemeClr val="tx1"/>
        </a:buClr>
        <a:buSzPct val="75000"/>
        <a:buFont typeface="Wingdings" pitchFamily="2" charset="2"/>
        <a:buChar char="l"/>
        <a:defRPr sz="2000">
          <a:solidFill>
            <a:schemeClr val="tx1"/>
          </a:solidFill>
          <a:latin typeface="+mn-lt"/>
        </a:defRPr>
      </a:lvl3pPr>
      <a:lvl4pPr marL="1600200" indent="-228600" algn="l" rtl="0" fontAlgn="base">
        <a:spcBef>
          <a:spcPct val="20000"/>
        </a:spcBef>
        <a:spcAft>
          <a:spcPct val="0"/>
        </a:spcAft>
        <a:buClr>
          <a:schemeClr val="tx1"/>
        </a:buClr>
        <a:buSzPct val="80000"/>
        <a:buChar char="–"/>
        <a:defRPr>
          <a:solidFill>
            <a:schemeClr val="tx1"/>
          </a:solidFill>
          <a:latin typeface="+mn-lt"/>
        </a:defRPr>
      </a:lvl4pPr>
      <a:lvl5pPr marL="20574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5pPr>
      <a:lvl6pPr marL="25146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6pPr>
      <a:lvl7pPr marL="29718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7pPr>
      <a:lvl8pPr marL="34290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8pPr>
      <a:lvl9pPr marL="38862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Microsoft_Office_Excel_97-2003_Worksheet1.xls"/></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Microsoft_Office_Excel_97-2003_Worksheet2.xls"/></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oleObject" Target="../embeddings/Microsoft_Office_Excel_97-2003_Worksheet3.xls"/></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Microsoft_Office_Excel_97-2003_Worksheet4.xls"/></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Microsoft_Office_Excel_97-2003_Worksheet5.xls"/></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Microsoft_Office_Excel_97-2003_Worksheet6.xls"/></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embeddings/Microsoft_Office_Excel_97-2003_Worksheet7.xls"/></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oleObject" Target="../embeddings/Microsoft_Office_Excel_97-2003_Worksheet8.xls"/></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oleObject" Target="../embeddings/Microsoft_Office_Excel_97-2003_Worksheet9.xls"/></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oleObject" Target="../embeddings/Microsoft_Office_Excel_97-2003_Worksheet10.xls"/></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442" name="Picture 2" descr="Doctor speaking with patients"/>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89445" name="Rectangle 5"/>
          <p:cNvSpPr>
            <a:spLocks noChangeArrowheads="1"/>
          </p:cNvSpPr>
          <p:nvPr/>
        </p:nvSpPr>
        <p:spPr bwMode="auto">
          <a:xfrm>
            <a:off x="533400" y="5181600"/>
            <a:ext cx="4572000" cy="274638"/>
          </a:xfrm>
          <a:prstGeom prst="rect">
            <a:avLst/>
          </a:prstGeom>
          <a:noFill/>
          <a:ln w="9525">
            <a:noFill/>
            <a:miter lim="800000"/>
            <a:headEnd/>
            <a:tailEnd/>
          </a:ln>
          <a:effectLst/>
        </p:spPr>
        <p:txBody>
          <a:bodyPr>
            <a:spAutoFit/>
          </a:bodyPr>
          <a:lstStyle/>
          <a:p>
            <a:endParaRPr lang="en-US" sz="1200">
              <a:solidFill>
                <a:srgbClr val="A50021"/>
              </a:solidFill>
            </a:endParaRPr>
          </a:p>
        </p:txBody>
      </p:sp>
      <p:sp>
        <p:nvSpPr>
          <p:cNvPr id="8" name="Subtitle 7"/>
          <p:cNvSpPr>
            <a:spLocks noGrp="1"/>
          </p:cNvSpPr>
          <p:nvPr>
            <p:ph type="subTitle" idx="1"/>
          </p:nvPr>
        </p:nvSpPr>
        <p:spPr>
          <a:xfrm>
            <a:off x="228600" y="4724400"/>
            <a:ext cx="8686800" cy="1828800"/>
          </a:xfrm>
        </p:spPr>
        <p:txBody>
          <a:bodyPr/>
          <a:lstStyle/>
          <a:p>
            <a:pPr>
              <a:lnSpc>
                <a:spcPts val="3200"/>
              </a:lnSpc>
              <a:spcBef>
                <a:spcPts val="0"/>
              </a:spcBef>
            </a:pPr>
            <a:r>
              <a:rPr lang="en-US" sz="2600" dirty="0" smtClean="0">
                <a:solidFill>
                  <a:srgbClr val="FFFF00"/>
                </a:solidFill>
                <a:effectLst>
                  <a:glow rad="139700">
                    <a:schemeClr val="accent4">
                      <a:satMod val="175000"/>
                      <a:alpha val="40000"/>
                    </a:schemeClr>
                  </a:glow>
                </a:effectLst>
              </a:rPr>
              <a:t>For the intervention discussed in this document, go to http://ethnomed.org/clinical/tuberculosis/firland/screening-for-tb-primary-care-tools-for-the-management-of-tb</a:t>
            </a:r>
            <a:endParaRPr lang="en-US" sz="2600" dirty="0"/>
          </a:p>
        </p:txBody>
      </p:sp>
      <p:sp>
        <p:nvSpPr>
          <p:cNvPr id="6" name="Title 5"/>
          <p:cNvSpPr>
            <a:spLocks noGrp="1"/>
          </p:cNvSpPr>
          <p:nvPr>
            <p:ph type="ctrTitle" sz="quarter"/>
          </p:nvPr>
        </p:nvSpPr>
        <p:spPr>
          <a:xfrm>
            <a:off x="2514600" y="-76200"/>
            <a:ext cx="4953000" cy="3276600"/>
          </a:xfrm>
          <a:prstGeom prst="roundRect">
            <a:avLst>
              <a:gd name="adj" fmla="val 0"/>
            </a:avLst>
          </a:prstGeom>
        </p:spPr>
        <p:txBody>
          <a:bodyPr/>
          <a:lstStyle/>
          <a:p>
            <a:pPr algn="ctr" rtl="0" eaLnBrk="0" fontAlgn="base" hangingPunct="0">
              <a:lnSpc>
                <a:spcPct val="100000"/>
              </a:lnSpc>
            </a:pPr>
            <a:r>
              <a:rPr lang="en-US" sz="3200" b="1" kern="1200" dirty="0" smtClean="0">
                <a:solidFill>
                  <a:srgbClr val="A50021"/>
                </a:solidFill>
                <a:latin typeface="Arial"/>
                <a:ea typeface="+mn-ea"/>
                <a:cs typeface="+mn-cs"/>
              </a:rPr>
              <a:t>Improving Primary Care Providers’ Knowledge about TB &amp; Latent</a:t>
            </a:r>
            <a:br>
              <a:rPr lang="en-US" sz="3200" b="1" kern="1200" dirty="0" smtClean="0">
                <a:solidFill>
                  <a:srgbClr val="A50021"/>
                </a:solidFill>
                <a:latin typeface="Arial"/>
                <a:ea typeface="+mn-ea"/>
                <a:cs typeface="+mn-cs"/>
              </a:rPr>
            </a:br>
            <a:r>
              <a:rPr lang="en-US" sz="3200" b="1" kern="1200" dirty="0" smtClean="0">
                <a:solidFill>
                  <a:srgbClr val="A50021"/>
                </a:solidFill>
                <a:latin typeface="Arial"/>
                <a:ea typeface="+mn-ea"/>
                <a:cs typeface="+mn-cs"/>
              </a:rPr>
              <a:t>Tuberculosis Infection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AutoShape 2"/>
          <p:cNvSpPr>
            <a:spLocks noGrp="1" noChangeArrowheads="1"/>
          </p:cNvSpPr>
          <p:nvPr>
            <p:ph type="title"/>
          </p:nvPr>
        </p:nvSpPr>
        <p:spPr/>
        <p:txBody>
          <a:bodyPr/>
          <a:lstStyle/>
          <a:p>
            <a:r>
              <a:rPr lang="en-US" u="sng" dirty="0" smtClean="0"/>
              <a:t>Phase </a:t>
            </a:r>
            <a:r>
              <a:rPr lang="en-US" u="sng" dirty="0"/>
              <a:t>1– Conclusions</a:t>
            </a:r>
          </a:p>
        </p:txBody>
      </p:sp>
      <p:sp>
        <p:nvSpPr>
          <p:cNvPr id="4" name="Content Placeholder 3"/>
          <p:cNvSpPr>
            <a:spLocks noGrp="1"/>
          </p:cNvSpPr>
          <p:nvPr>
            <p:ph idx="1"/>
          </p:nvPr>
        </p:nvSpPr>
        <p:spPr>
          <a:xfrm>
            <a:off x="685800" y="1752600"/>
            <a:ext cx="8229600" cy="4333875"/>
          </a:xfrm>
        </p:spPr>
        <p:txBody>
          <a:bodyPr/>
          <a:lstStyle/>
          <a:p>
            <a:pPr marL="514350" indent="-514350">
              <a:spcBef>
                <a:spcPct val="0"/>
              </a:spcBef>
              <a:spcAft>
                <a:spcPts val="2000"/>
              </a:spcAft>
              <a:buClr>
                <a:srgbClr val="000000"/>
              </a:buClr>
              <a:buSzTx/>
            </a:pPr>
            <a:r>
              <a:rPr lang="en-US" dirty="0" smtClean="0">
                <a:solidFill>
                  <a:schemeClr val="tx2"/>
                </a:solidFill>
              </a:rPr>
              <a:t>Private physicians lack resources for LTBI testing and treatment, and are disinclined to test and treat for multiple reasons. </a:t>
            </a:r>
          </a:p>
          <a:p>
            <a:pPr marL="514350" indent="-514350">
              <a:spcBef>
                <a:spcPct val="0"/>
              </a:spcBef>
              <a:spcAft>
                <a:spcPts val="2000"/>
              </a:spcAft>
              <a:buClr>
                <a:srgbClr val="000000"/>
              </a:buClr>
              <a:buSzTx/>
            </a:pPr>
            <a:r>
              <a:rPr lang="en-US" dirty="0" smtClean="0">
                <a:solidFill>
                  <a:schemeClr val="tx2"/>
                </a:solidFill>
              </a:rPr>
              <a:t>Community clinics are more apt to do LTBI testing and treatment as part of preventive care</a:t>
            </a:r>
          </a:p>
          <a:p>
            <a:pPr marL="514350" indent="-514350">
              <a:spcBef>
                <a:spcPct val="0"/>
              </a:spcBef>
              <a:spcAft>
                <a:spcPts val="2000"/>
              </a:spcAft>
              <a:buClr>
                <a:srgbClr val="000000"/>
              </a:buClr>
              <a:buSzTx/>
            </a:pPr>
            <a:r>
              <a:rPr lang="en-US" dirty="0" smtClean="0">
                <a:solidFill>
                  <a:schemeClr val="tx2"/>
                </a:solidFill>
              </a:rPr>
              <a:t>CDC guidelines sometimes impractical</a:t>
            </a:r>
          </a:p>
          <a:p>
            <a:pPr marL="514350" indent="-514350">
              <a:spcBef>
                <a:spcPct val="0"/>
              </a:spcBef>
              <a:spcAft>
                <a:spcPts val="2000"/>
              </a:spcAft>
              <a:buClr>
                <a:srgbClr val="000000"/>
              </a:buClr>
              <a:buSzTx/>
            </a:pPr>
            <a:r>
              <a:rPr lang="en-US" dirty="0" smtClean="0">
                <a:solidFill>
                  <a:schemeClr val="tx2"/>
                </a:solidFill>
              </a:rPr>
              <a:t>Private sector would like more support from TB programs</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AutoShape 2"/>
          <p:cNvSpPr>
            <a:spLocks noGrp="1" noChangeArrowheads="1"/>
          </p:cNvSpPr>
          <p:nvPr>
            <p:ph type="title"/>
          </p:nvPr>
        </p:nvSpPr>
        <p:spPr>
          <a:xfrm>
            <a:off x="762000" y="457200"/>
            <a:ext cx="7924800" cy="1143000"/>
          </a:xfrm>
        </p:spPr>
        <p:txBody>
          <a:bodyPr/>
          <a:lstStyle/>
          <a:p>
            <a:r>
              <a:rPr lang="en-US" dirty="0"/>
              <a:t>Phase </a:t>
            </a:r>
            <a:r>
              <a:rPr lang="en-US" dirty="0" smtClean="0"/>
              <a:t>2—Methods</a:t>
            </a:r>
            <a:endParaRPr lang="en-US" dirty="0"/>
          </a:p>
        </p:txBody>
      </p:sp>
      <p:sp>
        <p:nvSpPr>
          <p:cNvPr id="5" name="Content Placeholder 4"/>
          <p:cNvSpPr>
            <a:spLocks noGrp="1"/>
          </p:cNvSpPr>
          <p:nvPr>
            <p:ph idx="1"/>
          </p:nvPr>
        </p:nvSpPr>
        <p:spPr>
          <a:xfrm>
            <a:off x="838200" y="1295400"/>
            <a:ext cx="7693025" cy="4333875"/>
          </a:xfrm>
        </p:spPr>
        <p:txBody>
          <a:bodyPr/>
          <a:lstStyle/>
          <a:p>
            <a:pPr>
              <a:lnSpc>
                <a:spcPct val="90000"/>
              </a:lnSpc>
              <a:buFontTx/>
              <a:buChar char="•"/>
            </a:pPr>
            <a:r>
              <a:rPr lang="en-US" sz="2400" dirty="0" smtClean="0">
                <a:solidFill>
                  <a:schemeClr val="tx2"/>
                </a:solidFill>
              </a:rPr>
              <a:t>10-14 Primary Care Providers from each site</a:t>
            </a:r>
          </a:p>
          <a:p>
            <a:pPr>
              <a:lnSpc>
                <a:spcPct val="90000"/>
              </a:lnSpc>
              <a:buFontTx/>
              <a:buChar char="•"/>
            </a:pPr>
            <a:r>
              <a:rPr lang="en-US" sz="2400" dirty="0" smtClean="0">
                <a:solidFill>
                  <a:schemeClr val="tx2"/>
                </a:solidFill>
              </a:rPr>
              <a:t>A pre-intervention survey of  124 items</a:t>
            </a:r>
          </a:p>
          <a:p>
            <a:pPr lvl="1">
              <a:lnSpc>
                <a:spcPct val="90000"/>
              </a:lnSpc>
              <a:buFontTx/>
              <a:buChar char="•"/>
            </a:pPr>
            <a:r>
              <a:rPr lang="en-US" sz="2000" dirty="0" smtClean="0">
                <a:solidFill>
                  <a:schemeClr val="tx2"/>
                </a:solidFill>
              </a:rPr>
              <a:t>30 demographic items</a:t>
            </a:r>
          </a:p>
          <a:p>
            <a:pPr lvl="1">
              <a:lnSpc>
                <a:spcPct val="90000"/>
              </a:lnSpc>
              <a:buFontTx/>
              <a:buChar char="•"/>
            </a:pPr>
            <a:r>
              <a:rPr lang="en-US" sz="2000" dirty="0" smtClean="0">
                <a:solidFill>
                  <a:schemeClr val="tx2"/>
                </a:solidFill>
              </a:rPr>
              <a:t>15 epidemiological items</a:t>
            </a:r>
          </a:p>
          <a:p>
            <a:pPr lvl="1">
              <a:lnSpc>
                <a:spcPct val="90000"/>
              </a:lnSpc>
              <a:buFontTx/>
              <a:buChar char="•"/>
            </a:pPr>
            <a:r>
              <a:rPr lang="en-US" sz="2000" dirty="0" smtClean="0">
                <a:solidFill>
                  <a:schemeClr val="tx2"/>
                </a:solidFill>
              </a:rPr>
              <a:t>33 definition, testing &amp; treatment items</a:t>
            </a:r>
          </a:p>
          <a:p>
            <a:pPr lvl="1">
              <a:lnSpc>
                <a:spcPct val="90000"/>
              </a:lnSpc>
              <a:buFontTx/>
              <a:buChar char="•"/>
            </a:pPr>
            <a:r>
              <a:rPr lang="en-US" sz="2000" dirty="0" smtClean="0">
                <a:solidFill>
                  <a:schemeClr val="tx2"/>
                </a:solidFill>
              </a:rPr>
              <a:t>56 attitude items</a:t>
            </a:r>
          </a:p>
          <a:p>
            <a:pPr>
              <a:lnSpc>
                <a:spcPct val="90000"/>
              </a:lnSpc>
              <a:buFontTx/>
              <a:buChar char="•"/>
            </a:pPr>
            <a:r>
              <a:rPr lang="en-US" sz="2400" dirty="0" smtClean="0">
                <a:solidFill>
                  <a:schemeClr val="tx2"/>
                </a:solidFill>
              </a:rPr>
              <a:t>1 hour didactic intervention on latent TB management among the foreign born delivered by the regional TB control officer</a:t>
            </a:r>
          </a:p>
          <a:p>
            <a:pPr>
              <a:lnSpc>
                <a:spcPct val="90000"/>
              </a:lnSpc>
              <a:buFontTx/>
              <a:buChar char="•"/>
            </a:pPr>
            <a:r>
              <a:rPr lang="en-US" sz="2400" dirty="0" smtClean="0">
                <a:solidFill>
                  <a:schemeClr val="tx2"/>
                </a:solidFill>
              </a:rPr>
              <a:t>A post-intervention survey of 105 items delivered 2-4 weeks following the intervention</a:t>
            </a:r>
          </a:p>
          <a:p>
            <a:pPr lvl="1">
              <a:lnSpc>
                <a:spcPct val="90000"/>
              </a:lnSpc>
              <a:buFontTx/>
              <a:buChar char="•"/>
            </a:pPr>
            <a:r>
              <a:rPr lang="en-US" sz="2000" dirty="0" smtClean="0">
                <a:solidFill>
                  <a:schemeClr val="tx2"/>
                </a:solidFill>
              </a:rPr>
              <a:t>15 epidemiological items</a:t>
            </a:r>
          </a:p>
          <a:p>
            <a:pPr lvl="1">
              <a:lnSpc>
                <a:spcPct val="90000"/>
              </a:lnSpc>
              <a:buFontTx/>
              <a:buChar char="•"/>
            </a:pPr>
            <a:r>
              <a:rPr lang="en-US" sz="2000" dirty="0" smtClean="0">
                <a:solidFill>
                  <a:schemeClr val="tx2"/>
                </a:solidFill>
              </a:rPr>
              <a:t>33 definition, testing &amp; treatment items</a:t>
            </a:r>
          </a:p>
          <a:p>
            <a:pPr lvl="1">
              <a:lnSpc>
                <a:spcPct val="90000"/>
              </a:lnSpc>
              <a:buFontTx/>
              <a:buChar char="•"/>
            </a:pPr>
            <a:r>
              <a:rPr lang="en-US" sz="2000" dirty="0" smtClean="0">
                <a:solidFill>
                  <a:schemeClr val="tx2"/>
                </a:solidFill>
              </a:rPr>
              <a:t>56 attitude items</a:t>
            </a:r>
          </a:p>
          <a:p>
            <a:pPr lvl="1">
              <a:lnSpc>
                <a:spcPct val="90000"/>
              </a:lnSpc>
              <a:buFontTx/>
              <a:buChar char="•"/>
            </a:pPr>
            <a:r>
              <a:rPr lang="en-US" sz="2000" dirty="0" smtClean="0">
                <a:solidFill>
                  <a:schemeClr val="tx2"/>
                </a:solidFill>
              </a:rPr>
              <a:t>11 follow-up questions</a:t>
            </a:r>
            <a:endParaRPr lang="en-US"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ChangeArrowheads="1"/>
          </p:cNvSpPr>
          <p:nvPr>
            <p:ph idx="1"/>
          </p:nvPr>
        </p:nvSpPr>
        <p:spPr>
          <a:xfrm>
            <a:off x="838200" y="1600200"/>
            <a:ext cx="8305800" cy="4486275"/>
          </a:xfrm>
        </p:spPr>
        <p:txBody>
          <a:bodyPr/>
          <a:lstStyle/>
          <a:p>
            <a:pPr marL="812800" indent="-812800">
              <a:buFont typeface="Wingdings" pitchFamily="2" charset="2"/>
              <a:buNone/>
            </a:pPr>
            <a:r>
              <a:rPr lang="en-US" b="1" dirty="0" smtClean="0">
                <a:solidFill>
                  <a:schemeClr val="tx2"/>
                </a:solidFill>
              </a:rPr>
              <a:t>N</a:t>
            </a:r>
            <a:r>
              <a:rPr lang="en-US" b="1" dirty="0">
                <a:solidFill>
                  <a:schemeClr val="tx2"/>
                </a:solidFill>
              </a:rPr>
              <a:t>= 90</a:t>
            </a:r>
          </a:p>
          <a:p>
            <a:pPr marL="812800" indent="-812800">
              <a:buFont typeface="Wingdings" pitchFamily="2" charset="2"/>
              <a:buNone/>
            </a:pPr>
            <a:r>
              <a:rPr lang="en-US" b="1" dirty="0">
                <a:solidFill>
                  <a:schemeClr val="tx2"/>
                </a:solidFill>
              </a:rPr>
              <a:t>Age</a:t>
            </a:r>
            <a:r>
              <a:rPr lang="en-US" dirty="0">
                <a:solidFill>
                  <a:schemeClr val="tx2"/>
                </a:solidFill>
              </a:rPr>
              <a:t>: 47.5 years,  11.1 S.D</a:t>
            </a:r>
          </a:p>
          <a:p>
            <a:pPr marL="812800" indent="-812800">
              <a:buFont typeface="Wingdings" pitchFamily="2" charset="2"/>
              <a:buNone/>
            </a:pPr>
            <a:r>
              <a:rPr lang="en-US" b="1" dirty="0">
                <a:solidFill>
                  <a:schemeClr val="tx2"/>
                </a:solidFill>
              </a:rPr>
              <a:t>Gender: </a:t>
            </a:r>
            <a:r>
              <a:rPr lang="en-US" dirty="0">
                <a:solidFill>
                  <a:schemeClr val="tx2"/>
                </a:solidFill>
              </a:rPr>
              <a:t>47.8% female</a:t>
            </a:r>
          </a:p>
          <a:p>
            <a:pPr marL="812800" indent="-812800">
              <a:buFont typeface="Wingdings" pitchFamily="2" charset="2"/>
              <a:buNone/>
            </a:pPr>
            <a:r>
              <a:rPr lang="en-US" b="1" dirty="0">
                <a:solidFill>
                  <a:schemeClr val="tx2"/>
                </a:solidFill>
              </a:rPr>
              <a:t>Age at Immigration</a:t>
            </a:r>
            <a:r>
              <a:rPr lang="en-US" dirty="0">
                <a:solidFill>
                  <a:schemeClr val="tx2"/>
                </a:solidFill>
              </a:rPr>
              <a:t>: (</a:t>
            </a:r>
            <a:r>
              <a:rPr lang="en-US" b="1" dirty="0">
                <a:solidFill>
                  <a:schemeClr val="tx2"/>
                </a:solidFill>
              </a:rPr>
              <a:t>N=58</a:t>
            </a:r>
            <a:r>
              <a:rPr lang="en-US" dirty="0">
                <a:solidFill>
                  <a:schemeClr val="tx2"/>
                </a:solidFill>
              </a:rPr>
              <a:t>) 24.7 years, 12.4 S.D. </a:t>
            </a:r>
            <a:endParaRPr lang="en-US" dirty="0">
              <a:solidFill>
                <a:schemeClr val="tx2"/>
              </a:solidFill>
              <a:sym typeface="Wingdings" pitchFamily="2" charset="2"/>
            </a:endParaRPr>
          </a:p>
          <a:p>
            <a:pPr marL="812800" indent="-812800">
              <a:buFont typeface="Wingdings" pitchFamily="2" charset="2"/>
              <a:buNone/>
            </a:pPr>
            <a:r>
              <a:rPr lang="en-US" b="1" dirty="0">
                <a:solidFill>
                  <a:schemeClr val="tx2"/>
                </a:solidFill>
                <a:sym typeface="Wingdings" pitchFamily="2" charset="2"/>
              </a:rPr>
              <a:t>Country of Origin:</a:t>
            </a:r>
            <a:r>
              <a:rPr lang="en-US" dirty="0">
                <a:solidFill>
                  <a:schemeClr val="tx2"/>
                </a:solidFill>
                <a:sym typeface="Wingdings" pitchFamily="2" charset="2"/>
              </a:rPr>
              <a:t> </a:t>
            </a:r>
          </a:p>
          <a:p>
            <a:pPr marL="812800" indent="-812800">
              <a:buFont typeface="Wingdings" pitchFamily="2" charset="2"/>
              <a:buNone/>
            </a:pPr>
            <a:r>
              <a:rPr lang="en-US" dirty="0">
                <a:solidFill>
                  <a:schemeClr val="tx2"/>
                </a:solidFill>
                <a:sym typeface="Wingdings" pitchFamily="2" charset="2"/>
              </a:rPr>
              <a:t>	USA:  32	China:  14</a:t>
            </a:r>
          </a:p>
          <a:p>
            <a:pPr marL="812800" indent="-812800">
              <a:buFont typeface="Wingdings" pitchFamily="2" charset="2"/>
              <a:buNone/>
            </a:pPr>
            <a:r>
              <a:rPr lang="en-US" dirty="0">
                <a:solidFill>
                  <a:schemeClr val="tx2"/>
                </a:solidFill>
                <a:sym typeface="Wingdings" pitchFamily="2" charset="2"/>
              </a:rPr>
              <a:t>	Philippines:  8  Vietnam:  20</a:t>
            </a:r>
          </a:p>
          <a:p>
            <a:pPr marL="812800" indent="-812800">
              <a:buFont typeface="Wingdings" pitchFamily="2" charset="2"/>
              <a:buNone/>
            </a:pPr>
            <a:r>
              <a:rPr lang="en-US" dirty="0">
                <a:solidFill>
                  <a:schemeClr val="tx2"/>
                </a:solidFill>
                <a:sym typeface="Wingdings" pitchFamily="2" charset="2"/>
              </a:rPr>
              <a:t>	Taiwan:  3	Other:  13</a:t>
            </a:r>
            <a:endParaRPr lang="en-US" b="1" dirty="0">
              <a:solidFill>
                <a:schemeClr val="tx2"/>
              </a:solidFill>
            </a:endParaRPr>
          </a:p>
        </p:txBody>
      </p:sp>
      <p:sp>
        <p:nvSpPr>
          <p:cNvPr id="5" name="Title 4"/>
          <p:cNvSpPr>
            <a:spLocks noGrp="1"/>
          </p:cNvSpPr>
          <p:nvPr>
            <p:ph type="title"/>
          </p:nvPr>
        </p:nvSpPr>
        <p:spPr/>
        <p:txBody>
          <a:bodyPr/>
          <a:lstStyle/>
          <a:p>
            <a:pPr algn="ctr"/>
            <a:r>
              <a:rPr lang="en-US" dirty="0" smtClean="0"/>
              <a:t>Results: Demographics</a:t>
            </a:r>
            <a:endParaRPr lang="en-US"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marL="812800" indent="-812800" algn="ctr"/>
            <a:r>
              <a:rPr lang="en-US" dirty="0" smtClean="0"/>
              <a:t>Results: Demographics</a:t>
            </a:r>
            <a:endParaRPr lang="en-US" dirty="0"/>
          </a:p>
        </p:txBody>
      </p:sp>
      <p:sp>
        <p:nvSpPr>
          <p:cNvPr id="4" name="Content Placeholder 3"/>
          <p:cNvSpPr>
            <a:spLocks noGrp="1"/>
          </p:cNvSpPr>
          <p:nvPr>
            <p:ph idx="1"/>
          </p:nvPr>
        </p:nvSpPr>
        <p:spPr>
          <a:xfrm>
            <a:off x="838200" y="1676400"/>
            <a:ext cx="7693025" cy="4410075"/>
          </a:xfrm>
        </p:spPr>
        <p:txBody>
          <a:bodyPr/>
          <a:lstStyle/>
          <a:p>
            <a:pPr marL="812800" indent="-812800">
              <a:buNone/>
            </a:pPr>
            <a:r>
              <a:rPr lang="en-US" b="1" dirty="0" smtClean="0">
                <a:solidFill>
                  <a:schemeClr val="tx2"/>
                </a:solidFill>
              </a:rPr>
              <a:t>Job Title:</a:t>
            </a:r>
          </a:p>
          <a:p>
            <a:pPr marL="812800" indent="-812800">
              <a:buNone/>
            </a:pPr>
            <a:r>
              <a:rPr lang="en-US" b="1" dirty="0" smtClean="0">
                <a:solidFill>
                  <a:schemeClr val="tx2"/>
                </a:solidFill>
              </a:rPr>
              <a:t>	MD		66   (74.5%)</a:t>
            </a:r>
          </a:p>
          <a:p>
            <a:pPr marL="812800" indent="-812800">
              <a:buNone/>
            </a:pPr>
            <a:r>
              <a:rPr lang="en-US" b="1" dirty="0" smtClean="0">
                <a:solidFill>
                  <a:schemeClr val="tx2"/>
                </a:solidFill>
              </a:rPr>
              <a:t>	DO		5     (5.5%)</a:t>
            </a:r>
          </a:p>
          <a:p>
            <a:pPr marL="812800" indent="-812800">
              <a:buNone/>
            </a:pPr>
            <a:r>
              <a:rPr lang="en-US" b="1" dirty="0" smtClean="0">
                <a:solidFill>
                  <a:schemeClr val="tx2"/>
                </a:solidFill>
              </a:rPr>
              <a:t>	ARNP		8     (8.8%)</a:t>
            </a:r>
          </a:p>
          <a:p>
            <a:pPr marL="812800" indent="-812800">
              <a:buNone/>
            </a:pPr>
            <a:r>
              <a:rPr lang="en-US" b="1" dirty="0" smtClean="0">
                <a:solidFill>
                  <a:schemeClr val="tx2"/>
                </a:solidFill>
              </a:rPr>
              <a:t>	PA		4     (4.4%)</a:t>
            </a:r>
          </a:p>
          <a:p>
            <a:pPr marL="812800" indent="-812800">
              <a:buNone/>
            </a:pPr>
            <a:r>
              <a:rPr lang="en-US" b="1" dirty="0" smtClean="0">
                <a:solidFill>
                  <a:schemeClr val="tx2"/>
                </a:solidFill>
              </a:rPr>
              <a:t>	RN		4     (4.4%)</a:t>
            </a:r>
          </a:p>
          <a:p>
            <a:pPr marL="812800" indent="-812800">
              <a:buNone/>
            </a:pPr>
            <a:endParaRPr lang="en-US" b="1" dirty="0" smtClean="0">
              <a:solidFill>
                <a:schemeClr val="tx2"/>
              </a:solidFill>
            </a:endParaRPr>
          </a:p>
          <a:p>
            <a:pPr marL="812800" indent="-812800">
              <a:buNone/>
            </a:pPr>
            <a:r>
              <a:rPr lang="en-US" b="1" dirty="0" smtClean="0">
                <a:solidFill>
                  <a:schemeClr val="tx2"/>
                </a:solidFill>
              </a:rPr>
              <a:t>Years in current position:  17.43, 10.4 S.D.</a:t>
            </a:r>
            <a:endParaRPr lang="en-US"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u="sng" dirty="0" smtClean="0"/>
              <a:t>Results: Demographics</a:t>
            </a:r>
            <a:endParaRPr lang="en-US" dirty="0"/>
          </a:p>
        </p:txBody>
      </p:sp>
      <p:graphicFrame>
        <p:nvGraphicFramePr>
          <p:cNvPr id="5" name="Content Placeholder 4"/>
          <p:cNvGraphicFramePr>
            <a:graphicFrameLocks noGrp="1"/>
          </p:cNvGraphicFramePr>
          <p:nvPr>
            <p:ph idx="1"/>
          </p:nvPr>
        </p:nvGraphicFramePr>
        <p:xfrm>
          <a:off x="457200" y="1645967"/>
          <a:ext cx="8458200" cy="4754833"/>
        </p:xfrm>
        <a:graphic>
          <a:graphicData uri="http://schemas.openxmlformats.org/drawingml/2006/table">
            <a:tbl>
              <a:tblPr firstRow="1" bandRow="1">
                <a:tableStyleId>{5C22544A-7EE6-4342-B048-85BDC9FD1C3A}</a:tableStyleId>
              </a:tblPr>
              <a:tblGrid>
                <a:gridCol w="2638338"/>
                <a:gridCol w="2017552"/>
                <a:gridCol w="1687760"/>
                <a:gridCol w="2114550"/>
              </a:tblGrid>
              <a:tr h="585751">
                <a:tc>
                  <a:txBody>
                    <a:bodyPr/>
                    <a:lstStyle/>
                    <a:p>
                      <a:pPr marL="0" marR="0" algn="l">
                        <a:spcBef>
                          <a:spcPts val="0"/>
                        </a:spcBef>
                        <a:spcAft>
                          <a:spcPts val="0"/>
                        </a:spcAft>
                      </a:pPr>
                      <a:endParaRPr lang="en-US" sz="2400" u="none" dirty="0">
                        <a:solidFill>
                          <a:schemeClr val="tx2"/>
                        </a:solidFill>
                        <a:latin typeface="Calibri"/>
                        <a:ea typeface="Calibri"/>
                        <a:cs typeface="Times New Roman"/>
                      </a:endParaRPr>
                    </a:p>
                  </a:txBody>
                  <a:tcPr marL="36576" marR="36576" marT="36576" marB="36576">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dirty="0">
                          <a:solidFill>
                            <a:schemeClr val="tx2"/>
                          </a:solidFill>
                          <a:latin typeface="Arial"/>
                          <a:ea typeface="Calibri"/>
                          <a:cs typeface="Times New Roman"/>
                        </a:rPr>
                        <a:t>Frequency</a:t>
                      </a:r>
                      <a:endParaRPr lang="en-US" sz="2400" u="none" dirty="0">
                        <a:solidFill>
                          <a:schemeClr val="tx2"/>
                        </a:solidFill>
                        <a:latin typeface="Calibri"/>
                        <a:ea typeface="Calibri"/>
                        <a:cs typeface="Times New Roman"/>
                      </a:endParaRPr>
                    </a:p>
                  </a:txBody>
                  <a:tcPr marL="36576" marR="36576" marT="36576" marB="36576"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a:solidFill>
                            <a:schemeClr val="tx2"/>
                          </a:solidFill>
                          <a:latin typeface="Arial"/>
                          <a:ea typeface="Calibri"/>
                          <a:cs typeface="Times New Roman"/>
                        </a:rPr>
                        <a:t>% </a:t>
                      </a:r>
                      <a:endParaRPr lang="en-US" sz="2400" u="none">
                        <a:solidFill>
                          <a:schemeClr val="tx2"/>
                        </a:solidFill>
                        <a:latin typeface="Calibri"/>
                        <a:ea typeface="Calibri"/>
                        <a:cs typeface="Times New Roman"/>
                      </a:endParaRPr>
                    </a:p>
                  </a:txBody>
                  <a:tcPr marL="36576" marR="36576" marT="36576" marB="36576"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a:solidFill>
                            <a:schemeClr val="tx2"/>
                          </a:solidFill>
                          <a:latin typeface="Arial"/>
                          <a:ea typeface="Calibri"/>
                          <a:cs typeface="Times New Roman"/>
                        </a:rPr>
                        <a:t>Cumulative %</a:t>
                      </a:r>
                      <a:endParaRPr lang="en-US" sz="2400" u="none">
                        <a:solidFill>
                          <a:schemeClr val="tx2"/>
                        </a:solidFill>
                        <a:latin typeface="Calibri"/>
                        <a:ea typeface="Calibri"/>
                        <a:cs typeface="Times New Roman"/>
                      </a:endParaRPr>
                    </a:p>
                  </a:txBody>
                  <a:tcPr marL="36576" marR="36576" marT="36576" marB="36576"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r h="623572">
                <a:tc>
                  <a:txBody>
                    <a:bodyPr/>
                    <a:lstStyle/>
                    <a:p>
                      <a:pPr marL="0" marR="0" algn="l">
                        <a:spcBef>
                          <a:spcPts val="0"/>
                        </a:spcBef>
                        <a:spcAft>
                          <a:spcPts val="0"/>
                        </a:spcAft>
                      </a:pPr>
                      <a:r>
                        <a:rPr lang="en-US" sz="2400" b="1" u="none" dirty="0">
                          <a:solidFill>
                            <a:schemeClr val="tx2"/>
                          </a:solidFill>
                          <a:latin typeface="Arial"/>
                          <a:ea typeface="Calibri"/>
                          <a:cs typeface="Times New Roman"/>
                        </a:rPr>
                        <a:t>Private: Solo</a:t>
                      </a:r>
                      <a:endParaRPr lang="en-US" sz="2400" u="none" dirty="0">
                        <a:solidFill>
                          <a:schemeClr val="tx2"/>
                        </a:solidFill>
                        <a:latin typeface="Calibri"/>
                        <a:ea typeface="Calibri"/>
                        <a:cs typeface="Times New Roman"/>
                      </a:endParaRPr>
                    </a:p>
                  </a:txBody>
                  <a:tcPr marL="36576" marR="36576" marT="36576" marB="36576"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dirty="0">
                          <a:solidFill>
                            <a:schemeClr val="tx2"/>
                          </a:solidFill>
                          <a:latin typeface="Arial"/>
                          <a:ea typeface="Calibri"/>
                          <a:cs typeface="Times New Roman"/>
                        </a:rPr>
                        <a:t>30</a:t>
                      </a:r>
                      <a:endParaRPr lang="en-US" sz="2400" u="none" dirty="0">
                        <a:solidFill>
                          <a:schemeClr val="tx2"/>
                        </a:solidFill>
                        <a:latin typeface="Calibri"/>
                        <a:ea typeface="Calibri"/>
                        <a:cs typeface="Times New Roman"/>
                      </a:endParaRPr>
                    </a:p>
                  </a:txBody>
                  <a:tcPr marL="36576" marR="36576" marT="36576" marB="36576"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a:solidFill>
                            <a:schemeClr val="tx2"/>
                          </a:solidFill>
                          <a:latin typeface="Arial"/>
                          <a:ea typeface="Calibri"/>
                          <a:cs typeface="Times New Roman"/>
                        </a:rPr>
                        <a:t>33.7</a:t>
                      </a:r>
                      <a:endParaRPr lang="en-US" sz="2400" u="none">
                        <a:solidFill>
                          <a:schemeClr val="tx2"/>
                        </a:solidFill>
                        <a:latin typeface="Calibri"/>
                        <a:ea typeface="Calibri"/>
                        <a:cs typeface="Times New Roman"/>
                      </a:endParaRPr>
                    </a:p>
                  </a:txBody>
                  <a:tcPr marL="36576" marR="36576" marT="36576" marB="36576"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dirty="0">
                          <a:solidFill>
                            <a:schemeClr val="tx2"/>
                          </a:solidFill>
                          <a:latin typeface="Arial"/>
                          <a:ea typeface="Calibri"/>
                          <a:cs typeface="Times New Roman"/>
                        </a:rPr>
                        <a:t>33.7</a:t>
                      </a:r>
                      <a:endParaRPr lang="en-US" sz="2400" u="none" dirty="0">
                        <a:solidFill>
                          <a:schemeClr val="tx2"/>
                        </a:solidFill>
                        <a:latin typeface="Calibri"/>
                        <a:ea typeface="Calibri"/>
                        <a:cs typeface="Times New Roman"/>
                      </a:endParaRPr>
                    </a:p>
                  </a:txBody>
                  <a:tcPr marL="36576" marR="36576" marT="36576" marB="36576"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623572">
                <a:tc>
                  <a:txBody>
                    <a:bodyPr/>
                    <a:lstStyle/>
                    <a:p>
                      <a:pPr marL="0" marR="0" algn="l">
                        <a:spcBef>
                          <a:spcPts val="0"/>
                        </a:spcBef>
                        <a:spcAft>
                          <a:spcPts val="0"/>
                        </a:spcAft>
                      </a:pPr>
                      <a:r>
                        <a:rPr lang="en-US" sz="2400" b="1" u="none" dirty="0">
                          <a:solidFill>
                            <a:schemeClr val="tx2"/>
                          </a:solidFill>
                          <a:latin typeface="Arial"/>
                          <a:ea typeface="Calibri"/>
                          <a:cs typeface="Times New Roman"/>
                        </a:rPr>
                        <a:t>Private 2-4 MD</a:t>
                      </a:r>
                      <a:endParaRPr lang="en-US" sz="2400" u="none" dirty="0">
                        <a:solidFill>
                          <a:schemeClr val="tx2"/>
                        </a:solidFill>
                        <a:latin typeface="Calibri"/>
                        <a:ea typeface="Calibri"/>
                        <a:cs typeface="Times New Roman"/>
                      </a:endParaRP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dirty="0">
                          <a:solidFill>
                            <a:schemeClr val="tx2"/>
                          </a:solidFill>
                          <a:latin typeface="Arial"/>
                          <a:ea typeface="Calibri"/>
                          <a:cs typeface="Times New Roman"/>
                        </a:rPr>
                        <a:t>9</a:t>
                      </a:r>
                      <a:endParaRPr lang="en-US" sz="2400" u="none" dirty="0">
                        <a:solidFill>
                          <a:schemeClr val="tx2"/>
                        </a:solidFill>
                        <a:latin typeface="Calibri"/>
                        <a:ea typeface="Calibri"/>
                        <a:cs typeface="Times New Roman"/>
                      </a:endParaRP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dirty="0">
                          <a:solidFill>
                            <a:schemeClr val="tx2"/>
                          </a:solidFill>
                          <a:latin typeface="Arial"/>
                          <a:ea typeface="Calibri"/>
                          <a:cs typeface="Times New Roman"/>
                        </a:rPr>
                        <a:t>10.1</a:t>
                      </a:r>
                      <a:endParaRPr lang="en-US" sz="2400" u="none" dirty="0">
                        <a:solidFill>
                          <a:schemeClr val="tx2"/>
                        </a:solidFill>
                        <a:latin typeface="Calibri"/>
                        <a:ea typeface="Calibri"/>
                        <a:cs typeface="Times New Roman"/>
                      </a:endParaRP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a:solidFill>
                            <a:schemeClr val="tx2"/>
                          </a:solidFill>
                          <a:latin typeface="Arial"/>
                          <a:ea typeface="Calibri"/>
                          <a:cs typeface="Times New Roman"/>
                        </a:rPr>
                        <a:t>43.8</a:t>
                      </a:r>
                      <a:endParaRPr lang="en-US" sz="2400" u="none">
                        <a:solidFill>
                          <a:schemeClr val="tx2"/>
                        </a:solidFill>
                        <a:latin typeface="Calibri"/>
                        <a:ea typeface="Calibri"/>
                        <a:cs typeface="Times New Roman"/>
                      </a:endParaRP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623572">
                <a:tc>
                  <a:txBody>
                    <a:bodyPr/>
                    <a:lstStyle/>
                    <a:p>
                      <a:pPr marL="0" marR="0" algn="l">
                        <a:spcBef>
                          <a:spcPts val="0"/>
                        </a:spcBef>
                        <a:spcAft>
                          <a:spcPts val="0"/>
                        </a:spcAft>
                      </a:pPr>
                      <a:r>
                        <a:rPr lang="en-US" sz="2400" b="1" u="none" dirty="0">
                          <a:solidFill>
                            <a:schemeClr val="tx2"/>
                          </a:solidFill>
                          <a:latin typeface="Arial"/>
                          <a:ea typeface="Calibri"/>
                          <a:cs typeface="Times New Roman"/>
                        </a:rPr>
                        <a:t>Private: 5+</a:t>
                      </a:r>
                      <a:endParaRPr lang="en-US" sz="2400" u="none" dirty="0">
                        <a:solidFill>
                          <a:schemeClr val="tx2"/>
                        </a:solidFill>
                        <a:latin typeface="Calibri"/>
                        <a:ea typeface="Calibri"/>
                        <a:cs typeface="Times New Roman"/>
                      </a:endParaRP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dirty="0">
                          <a:solidFill>
                            <a:schemeClr val="tx2"/>
                          </a:solidFill>
                          <a:latin typeface="Arial"/>
                          <a:ea typeface="Calibri"/>
                          <a:cs typeface="Times New Roman"/>
                        </a:rPr>
                        <a:t>2</a:t>
                      </a:r>
                      <a:endParaRPr lang="en-US" sz="2400" u="none" dirty="0">
                        <a:solidFill>
                          <a:schemeClr val="tx2"/>
                        </a:solidFill>
                        <a:latin typeface="Calibri"/>
                        <a:ea typeface="Calibri"/>
                        <a:cs typeface="Times New Roman"/>
                      </a:endParaRP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dirty="0">
                          <a:solidFill>
                            <a:schemeClr val="tx2"/>
                          </a:solidFill>
                          <a:latin typeface="Arial"/>
                          <a:ea typeface="Calibri"/>
                          <a:cs typeface="Times New Roman"/>
                        </a:rPr>
                        <a:t>2.2</a:t>
                      </a:r>
                      <a:endParaRPr lang="en-US" sz="2400" u="none" dirty="0">
                        <a:solidFill>
                          <a:schemeClr val="tx2"/>
                        </a:solidFill>
                        <a:latin typeface="Calibri"/>
                        <a:ea typeface="Calibri"/>
                        <a:cs typeface="Times New Roman"/>
                      </a:endParaRP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a:solidFill>
                            <a:schemeClr val="tx2"/>
                          </a:solidFill>
                          <a:latin typeface="Arial"/>
                          <a:ea typeface="Calibri"/>
                          <a:cs typeface="Times New Roman"/>
                        </a:rPr>
                        <a:t>46.1</a:t>
                      </a:r>
                      <a:endParaRPr lang="en-US" sz="2400" u="none">
                        <a:solidFill>
                          <a:schemeClr val="tx2"/>
                        </a:solidFill>
                        <a:latin typeface="Calibri"/>
                        <a:ea typeface="Calibri"/>
                        <a:cs typeface="Times New Roman"/>
                      </a:endParaRP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623572">
                <a:tc>
                  <a:txBody>
                    <a:bodyPr/>
                    <a:lstStyle/>
                    <a:p>
                      <a:pPr marL="0" marR="0" algn="l">
                        <a:spcBef>
                          <a:spcPts val="0"/>
                        </a:spcBef>
                        <a:spcAft>
                          <a:spcPts val="0"/>
                        </a:spcAft>
                      </a:pPr>
                      <a:r>
                        <a:rPr lang="en-US" sz="2400" b="1" u="none" dirty="0">
                          <a:solidFill>
                            <a:schemeClr val="tx2"/>
                          </a:solidFill>
                          <a:latin typeface="Arial"/>
                          <a:ea typeface="Calibri"/>
                          <a:cs typeface="Times New Roman"/>
                        </a:rPr>
                        <a:t>Comm. Clinic</a:t>
                      </a:r>
                      <a:endParaRPr lang="en-US" sz="2400" u="none" dirty="0">
                        <a:solidFill>
                          <a:schemeClr val="tx2"/>
                        </a:solidFill>
                        <a:latin typeface="Calibri"/>
                        <a:ea typeface="Calibri"/>
                        <a:cs typeface="Times New Roman"/>
                      </a:endParaRP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dirty="0">
                          <a:solidFill>
                            <a:schemeClr val="tx2"/>
                          </a:solidFill>
                          <a:latin typeface="Arial"/>
                          <a:ea typeface="Calibri"/>
                          <a:cs typeface="Times New Roman"/>
                        </a:rPr>
                        <a:t>33</a:t>
                      </a:r>
                      <a:endParaRPr lang="en-US" sz="2400" u="none" dirty="0">
                        <a:solidFill>
                          <a:schemeClr val="tx2"/>
                        </a:solidFill>
                        <a:latin typeface="Calibri"/>
                        <a:ea typeface="Calibri"/>
                        <a:cs typeface="Times New Roman"/>
                      </a:endParaRP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dirty="0">
                          <a:solidFill>
                            <a:schemeClr val="tx2"/>
                          </a:solidFill>
                          <a:latin typeface="Arial"/>
                          <a:ea typeface="Calibri"/>
                          <a:cs typeface="Times New Roman"/>
                        </a:rPr>
                        <a:t>37.1</a:t>
                      </a:r>
                      <a:endParaRPr lang="en-US" sz="2400" u="none" dirty="0">
                        <a:solidFill>
                          <a:schemeClr val="tx2"/>
                        </a:solidFill>
                        <a:latin typeface="Calibri"/>
                        <a:ea typeface="Calibri"/>
                        <a:cs typeface="Times New Roman"/>
                      </a:endParaRP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dirty="0">
                          <a:solidFill>
                            <a:schemeClr val="tx2"/>
                          </a:solidFill>
                          <a:latin typeface="Arial"/>
                          <a:ea typeface="Calibri"/>
                          <a:cs typeface="Times New Roman"/>
                        </a:rPr>
                        <a:t>83.1</a:t>
                      </a:r>
                      <a:endParaRPr lang="en-US" sz="2400" u="none" dirty="0">
                        <a:solidFill>
                          <a:schemeClr val="tx2"/>
                        </a:solidFill>
                        <a:latin typeface="Calibri"/>
                        <a:ea typeface="Calibri"/>
                        <a:cs typeface="Times New Roman"/>
                      </a:endParaRP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623572">
                <a:tc>
                  <a:txBody>
                    <a:bodyPr/>
                    <a:lstStyle/>
                    <a:p>
                      <a:pPr marL="0" marR="0" algn="l">
                        <a:spcBef>
                          <a:spcPts val="0"/>
                        </a:spcBef>
                        <a:spcAft>
                          <a:spcPts val="0"/>
                        </a:spcAft>
                      </a:pPr>
                      <a:r>
                        <a:rPr lang="en-US" sz="2400" b="1" u="none" dirty="0">
                          <a:solidFill>
                            <a:schemeClr val="tx2"/>
                          </a:solidFill>
                          <a:latin typeface="Arial"/>
                          <a:ea typeface="Calibri"/>
                          <a:cs typeface="Times New Roman"/>
                        </a:rPr>
                        <a:t>Hosp. Affiliated</a:t>
                      </a:r>
                      <a:endParaRPr lang="en-US" sz="2400" u="none" dirty="0">
                        <a:solidFill>
                          <a:schemeClr val="tx2"/>
                        </a:solidFill>
                        <a:latin typeface="Calibri"/>
                        <a:ea typeface="Calibri"/>
                        <a:cs typeface="Times New Roman"/>
                      </a:endParaRP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dirty="0">
                          <a:solidFill>
                            <a:schemeClr val="tx2"/>
                          </a:solidFill>
                          <a:latin typeface="Arial"/>
                          <a:ea typeface="Calibri"/>
                          <a:cs typeface="Times New Roman"/>
                        </a:rPr>
                        <a:t>12</a:t>
                      </a:r>
                      <a:endParaRPr lang="en-US" sz="2400" u="none" dirty="0">
                        <a:solidFill>
                          <a:schemeClr val="tx2"/>
                        </a:solidFill>
                        <a:latin typeface="Calibri"/>
                        <a:ea typeface="Calibri"/>
                        <a:cs typeface="Times New Roman"/>
                      </a:endParaRP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dirty="0">
                          <a:solidFill>
                            <a:schemeClr val="tx2"/>
                          </a:solidFill>
                          <a:latin typeface="Arial"/>
                          <a:ea typeface="Calibri"/>
                          <a:cs typeface="Times New Roman"/>
                        </a:rPr>
                        <a:t>13.5</a:t>
                      </a:r>
                      <a:endParaRPr lang="en-US" sz="2400" u="none" dirty="0">
                        <a:solidFill>
                          <a:schemeClr val="tx2"/>
                        </a:solidFill>
                        <a:latin typeface="Calibri"/>
                        <a:ea typeface="Calibri"/>
                        <a:cs typeface="Times New Roman"/>
                      </a:endParaRP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dirty="0">
                          <a:solidFill>
                            <a:schemeClr val="tx2"/>
                          </a:solidFill>
                          <a:latin typeface="Arial"/>
                          <a:ea typeface="Calibri"/>
                          <a:cs typeface="Times New Roman"/>
                        </a:rPr>
                        <a:t>96.6</a:t>
                      </a:r>
                      <a:endParaRPr lang="en-US" sz="2400" u="none" dirty="0">
                        <a:solidFill>
                          <a:schemeClr val="tx2"/>
                        </a:solidFill>
                        <a:latin typeface="Calibri"/>
                        <a:ea typeface="Calibri"/>
                        <a:cs typeface="Times New Roman"/>
                      </a:endParaRP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25611">
                <a:tc>
                  <a:txBody>
                    <a:bodyPr/>
                    <a:lstStyle/>
                    <a:p>
                      <a:pPr marL="0" marR="0" algn="l">
                        <a:spcBef>
                          <a:spcPts val="0"/>
                        </a:spcBef>
                        <a:spcAft>
                          <a:spcPts val="0"/>
                        </a:spcAft>
                      </a:pPr>
                      <a:r>
                        <a:rPr lang="en-US" sz="2400" b="1" u="none" dirty="0">
                          <a:solidFill>
                            <a:schemeClr val="tx2"/>
                          </a:solidFill>
                          <a:latin typeface="Arial"/>
                          <a:ea typeface="Calibri"/>
                          <a:cs typeface="Times New Roman"/>
                        </a:rPr>
                        <a:t>Other</a:t>
                      </a:r>
                      <a:endParaRPr lang="en-US" sz="2400" u="none" dirty="0">
                        <a:solidFill>
                          <a:schemeClr val="tx2"/>
                        </a:solidFill>
                        <a:latin typeface="Calibri"/>
                        <a:ea typeface="Calibri"/>
                        <a:cs typeface="Times New Roman"/>
                      </a:endParaRP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dirty="0">
                          <a:solidFill>
                            <a:schemeClr val="tx2"/>
                          </a:solidFill>
                          <a:latin typeface="Arial"/>
                          <a:ea typeface="Calibri"/>
                          <a:cs typeface="Times New Roman"/>
                        </a:rPr>
                        <a:t>3</a:t>
                      </a:r>
                      <a:endParaRPr lang="en-US" sz="2400" u="none" dirty="0">
                        <a:solidFill>
                          <a:schemeClr val="tx2"/>
                        </a:solidFill>
                        <a:latin typeface="Calibri"/>
                        <a:ea typeface="Calibri"/>
                        <a:cs typeface="Times New Roman"/>
                      </a:endParaRP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dirty="0">
                          <a:solidFill>
                            <a:schemeClr val="tx2"/>
                          </a:solidFill>
                          <a:latin typeface="Arial"/>
                          <a:ea typeface="Calibri"/>
                          <a:cs typeface="Times New Roman"/>
                        </a:rPr>
                        <a:t>3.4</a:t>
                      </a:r>
                      <a:endParaRPr lang="en-US" sz="2400" u="none" dirty="0">
                        <a:solidFill>
                          <a:schemeClr val="tx2"/>
                        </a:solidFill>
                        <a:latin typeface="Calibri"/>
                        <a:ea typeface="Calibri"/>
                        <a:cs typeface="Times New Roman"/>
                      </a:endParaRP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dirty="0">
                          <a:solidFill>
                            <a:schemeClr val="tx2"/>
                          </a:solidFill>
                          <a:latin typeface="Arial"/>
                          <a:ea typeface="Calibri"/>
                          <a:cs typeface="Times New Roman"/>
                        </a:rPr>
                        <a:t>100</a:t>
                      </a:r>
                      <a:endParaRPr lang="en-US" sz="2400" u="none" dirty="0">
                        <a:solidFill>
                          <a:schemeClr val="tx2"/>
                        </a:solidFill>
                        <a:latin typeface="Calibri"/>
                        <a:ea typeface="Calibri"/>
                        <a:cs typeface="Times New Roman"/>
                      </a:endParaRP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25611">
                <a:tc>
                  <a:txBody>
                    <a:bodyPr/>
                    <a:lstStyle/>
                    <a:p>
                      <a:pPr marL="0" marR="0" algn="l">
                        <a:spcBef>
                          <a:spcPts val="0"/>
                        </a:spcBef>
                        <a:spcAft>
                          <a:spcPts val="0"/>
                        </a:spcAft>
                      </a:pPr>
                      <a:r>
                        <a:rPr lang="en-US" sz="2400" b="1" u="none" kern="1200" dirty="0">
                          <a:solidFill>
                            <a:schemeClr val="tx2"/>
                          </a:solidFill>
                          <a:latin typeface="Arial"/>
                          <a:ea typeface="Calibri"/>
                          <a:cs typeface="Times New Roman"/>
                        </a:rPr>
                        <a:t>Total</a:t>
                      </a: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kern="1200" dirty="0">
                          <a:solidFill>
                            <a:schemeClr val="tx2"/>
                          </a:solidFill>
                          <a:latin typeface="Arial"/>
                          <a:ea typeface="Calibri"/>
                          <a:cs typeface="Times New Roman"/>
                        </a:rPr>
                        <a:t> 89</a:t>
                      </a: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kern="1200" dirty="0">
                          <a:solidFill>
                            <a:schemeClr val="tx2"/>
                          </a:solidFill>
                          <a:latin typeface="Arial"/>
                          <a:ea typeface="Calibri"/>
                          <a:cs typeface="Times New Roman"/>
                        </a:rPr>
                        <a:t>96.7</a:t>
                      </a: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400" b="1" u="none" kern="1200" dirty="0">
                          <a:solidFill>
                            <a:schemeClr val="tx2"/>
                          </a:solidFill>
                          <a:latin typeface="Arial"/>
                          <a:ea typeface="Calibri"/>
                          <a:cs typeface="Times New Roman"/>
                        </a:rPr>
                        <a:t>100</a:t>
                      </a:r>
                    </a:p>
                  </a:txBody>
                  <a:tcPr marL="36576" marR="36576" marT="36576" marB="3657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b="1" u="sng" dirty="0" smtClean="0">
                <a:solidFill>
                  <a:schemeClr val="tx2"/>
                </a:solidFill>
              </a:rPr>
              <a:t>Results: Demographics</a:t>
            </a:r>
            <a:endParaRPr lang="en-US" dirty="0"/>
          </a:p>
        </p:txBody>
      </p:sp>
      <p:sp>
        <p:nvSpPr>
          <p:cNvPr id="317442" name="Rectangle 2"/>
          <p:cNvSpPr>
            <a:spLocks noGrp="1" noChangeArrowheads="1"/>
          </p:cNvSpPr>
          <p:nvPr>
            <p:ph idx="1"/>
          </p:nvPr>
        </p:nvSpPr>
        <p:spPr/>
        <p:txBody>
          <a:bodyPr/>
          <a:lstStyle/>
          <a:p>
            <a:pPr marL="812800" indent="-812800">
              <a:buFont typeface="Wingdings" pitchFamily="2" charset="2"/>
              <a:buNone/>
            </a:pPr>
            <a:r>
              <a:rPr lang="en-US" sz="3200" b="1" dirty="0" smtClean="0">
                <a:solidFill>
                  <a:schemeClr val="tx2"/>
                </a:solidFill>
              </a:rPr>
              <a:t>Residency</a:t>
            </a:r>
            <a:r>
              <a:rPr lang="en-US" sz="3200" b="1" dirty="0">
                <a:solidFill>
                  <a:schemeClr val="tx2"/>
                </a:solidFill>
              </a:rPr>
              <a:t>:	</a:t>
            </a:r>
          </a:p>
          <a:p>
            <a:pPr marL="812800" indent="-812800">
              <a:buFont typeface="Wingdings" pitchFamily="2" charset="2"/>
              <a:buNone/>
            </a:pPr>
            <a:r>
              <a:rPr lang="en-US" sz="3200" b="1" dirty="0">
                <a:solidFill>
                  <a:schemeClr val="tx2"/>
                </a:solidFill>
              </a:rPr>
              <a:t>	Internal Medicine    30  (41.7%)</a:t>
            </a:r>
            <a:endParaRPr lang="en-US" sz="3600" b="1" dirty="0">
              <a:solidFill>
                <a:schemeClr val="tx2"/>
              </a:solidFill>
            </a:endParaRPr>
          </a:p>
          <a:p>
            <a:pPr marL="812800" indent="-812800">
              <a:buFont typeface="Wingdings" pitchFamily="2" charset="2"/>
              <a:buNone/>
            </a:pPr>
            <a:r>
              <a:rPr lang="en-US" sz="3600" b="1" dirty="0">
                <a:solidFill>
                  <a:schemeClr val="tx2"/>
                </a:solidFill>
              </a:rPr>
              <a:t>	</a:t>
            </a:r>
            <a:r>
              <a:rPr lang="en-US" sz="3200" b="1" dirty="0">
                <a:solidFill>
                  <a:schemeClr val="tx2"/>
                </a:solidFill>
              </a:rPr>
              <a:t>Pediatrics		10  (13.9%)</a:t>
            </a:r>
            <a:endParaRPr lang="en-US" sz="3600" b="1" u="sng" dirty="0">
              <a:solidFill>
                <a:schemeClr val="tx2"/>
              </a:solidFill>
            </a:endParaRPr>
          </a:p>
          <a:p>
            <a:pPr marL="812800" indent="-812800">
              <a:buFont typeface="Wingdings" pitchFamily="2" charset="2"/>
              <a:buNone/>
            </a:pPr>
            <a:r>
              <a:rPr lang="en-US" sz="3600" b="1" dirty="0">
                <a:solidFill>
                  <a:schemeClr val="tx2"/>
                </a:solidFill>
              </a:rPr>
              <a:t>	</a:t>
            </a:r>
            <a:r>
              <a:rPr lang="en-US" sz="3200" b="1" dirty="0">
                <a:solidFill>
                  <a:schemeClr val="tx2"/>
                </a:solidFill>
              </a:rPr>
              <a:t>Family Medicine	25  (34.7%)</a:t>
            </a:r>
          </a:p>
          <a:p>
            <a:pPr marL="812800" indent="-812800">
              <a:buFont typeface="Wingdings" pitchFamily="2" charset="2"/>
              <a:buNone/>
            </a:pPr>
            <a:r>
              <a:rPr lang="en-US" sz="3200" b="1" dirty="0">
                <a:solidFill>
                  <a:schemeClr val="tx2"/>
                </a:solidFill>
              </a:rPr>
              <a:t>	Other      			 7   ( 9.7</a:t>
            </a:r>
            <a:r>
              <a:rPr lang="en-US" sz="3200" b="1" dirty="0" smtClean="0">
                <a:solidFill>
                  <a:schemeClr val="tx2"/>
                </a:solidFill>
              </a:rPr>
              <a:t>%)</a:t>
            </a:r>
            <a:endParaRPr lang="en-US" b="1"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marL="812800" indent="-812800" algn="ctr">
              <a:lnSpc>
                <a:spcPct val="80000"/>
              </a:lnSpc>
            </a:pPr>
            <a:r>
              <a:rPr lang="en-US" dirty="0" smtClean="0"/>
              <a:t>Results: Demographics</a:t>
            </a:r>
            <a:endParaRPr lang="en-US" dirty="0"/>
          </a:p>
        </p:txBody>
      </p:sp>
      <p:sp>
        <p:nvSpPr>
          <p:cNvPr id="321538" name="Rectangle 2"/>
          <p:cNvSpPr>
            <a:spLocks noGrp="1" noChangeArrowheads="1"/>
          </p:cNvSpPr>
          <p:nvPr>
            <p:ph idx="1"/>
          </p:nvPr>
        </p:nvSpPr>
        <p:spPr/>
        <p:txBody>
          <a:bodyPr/>
          <a:lstStyle/>
          <a:p>
            <a:pPr marL="812800" indent="-812800">
              <a:lnSpc>
                <a:spcPct val="80000"/>
              </a:lnSpc>
              <a:buFont typeface="Wingdings" pitchFamily="2" charset="2"/>
              <a:buNone/>
            </a:pPr>
            <a:r>
              <a:rPr lang="en-US" b="1" dirty="0" smtClean="0">
                <a:solidFill>
                  <a:schemeClr val="tx2"/>
                </a:solidFill>
              </a:rPr>
              <a:t>TB </a:t>
            </a:r>
            <a:r>
              <a:rPr lang="en-US" b="1" dirty="0">
                <a:solidFill>
                  <a:schemeClr val="tx2"/>
                </a:solidFill>
              </a:rPr>
              <a:t>Training:	</a:t>
            </a:r>
          </a:p>
          <a:p>
            <a:pPr marL="812800" indent="-812800">
              <a:lnSpc>
                <a:spcPct val="80000"/>
              </a:lnSpc>
              <a:buFont typeface="Wingdings" pitchFamily="2" charset="2"/>
              <a:buNone/>
            </a:pPr>
            <a:r>
              <a:rPr lang="en-US" b="1" dirty="0">
                <a:solidFill>
                  <a:schemeClr val="tx2"/>
                </a:solidFill>
              </a:rPr>
              <a:t>	No			40	(44.9%)</a:t>
            </a:r>
          </a:p>
          <a:p>
            <a:pPr marL="812800" indent="-812800">
              <a:lnSpc>
                <a:spcPct val="80000"/>
              </a:lnSpc>
              <a:buFont typeface="Wingdings" pitchFamily="2" charset="2"/>
              <a:buNone/>
            </a:pPr>
            <a:r>
              <a:rPr lang="en-US" b="1" dirty="0">
                <a:solidFill>
                  <a:schemeClr val="tx2"/>
                </a:solidFill>
              </a:rPr>
              <a:t>	Yes    		49     (55.1%)</a:t>
            </a:r>
          </a:p>
          <a:p>
            <a:pPr marL="812800" indent="-812800">
              <a:lnSpc>
                <a:spcPct val="80000"/>
              </a:lnSpc>
              <a:buFont typeface="Wingdings" pitchFamily="2" charset="2"/>
              <a:buNone/>
            </a:pPr>
            <a:r>
              <a:rPr lang="en-US" b="1" dirty="0">
                <a:solidFill>
                  <a:schemeClr val="tx2"/>
                </a:solidFill>
              </a:rPr>
              <a:t>			Med School  		13  (24.1%)</a:t>
            </a:r>
          </a:p>
          <a:p>
            <a:pPr marL="812800" indent="-812800">
              <a:lnSpc>
                <a:spcPct val="80000"/>
              </a:lnSpc>
              <a:buFont typeface="Wingdings" pitchFamily="2" charset="2"/>
              <a:buNone/>
            </a:pPr>
            <a:r>
              <a:rPr lang="en-US" b="1" dirty="0">
                <a:solidFill>
                  <a:schemeClr val="tx2"/>
                </a:solidFill>
              </a:rPr>
              <a:t>			Residency			5    (9.3%)</a:t>
            </a:r>
          </a:p>
          <a:p>
            <a:pPr marL="812800" indent="-812800">
              <a:lnSpc>
                <a:spcPct val="80000"/>
              </a:lnSpc>
              <a:buFont typeface="Wingdings" pitchFamily="2" charset="2"/>
              <a:buNone/>
            </a:pPr>
            <a:r>
              <a:rPr lang="en-US" sz="3200" b="1" dirty="0">
                <a:solidFill>
                  <a:schemeClr val="tx2"/>
                </a:solidFill>
              </a:rPr>
              <a:t>			</a:t>
            </a:r>
            <a:r>
              <a:rPr lang="en-US" b="1" dirty="0">
                <a:solidFill>
                  <a:schemeClr val="tx2"/>
                </a:solidFill>
              </a:rPr>
              <a:t>CDC				3    (5.6%)</a:t>
            </a:r>
          </a:p>
          <a:p>
            <a:pPr marL="812800" indent="-812800">
              <a:lnSpc>
                <a:spcPct val="80000"/>
              </a:lnSpc>
              <a:buFont typeface="Wingdings" pitchFamily="2" charset="2"/>
              <a:buNone/>
            </a:pPr>
            <a:r>
              <a:rPr lang="en-US" b="1" dirty="0">
                <a:solidFill>
                  <a:schemeClr val="tx2"/>
                </a:solidFill>
              </a:rPr>
              <a:t>			Cont. Ed			5    (9.3%)</a:t>
            </a:r>
          </a:p>
          <a:p>
            <a:pPr marL="812800" indent="-812800">
              <a:lnSpc>
                <a:spcPct val="80000"/>
              </a:lnSpc>
              <a:buFont typeface="Wingdings" pitchFamily="2" charset="2"/>
              <a:buNone/>
            </a:pPr>
            <a:r>
              <a:rPr lang="en-US" b="1" dirty="0">
                <a:solidFill>
                  <a:schemeClr val="tx2"/>
                </a:solidFill>
              </a:rPr>
              <a:t>			Other			2    (3.7%)</a:t>
            </a:r>
          </a:p>
          <a:p>
            <a:pPr marL="812800" indent="-812800">
              <a:lnSpc>
                <a:spcPct val="80000"/>
              </a:lnSpc>
              <a:buFont typeface="Wingdings" pitchFamily="2" charset="2"/>
              <a:buNone/>
            </a:pPr>
            <a:r>
              <a:rPr lang="en-US" b="1" dirty="0">
                <a:solidFill>
                  <a:schemeClr val="tx2"/>
                </a:solidFill>
              </a:rPr>
              <a:t>			Multiple			25  (46.3</a:t>
            </a:r>
            <a:r>
              <a:rPr lang="en-US" b="1" dirty="0" smtClean="0">
                <a:solidFill>
                  <a:schemeClr val="tx2"/>
                </a:solidFill>
              </a:rPr>
              <a:t>%)</a:t>
            </a:r>
            <a:endParaRPr lang="en-US" sz="2400" b="1"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b="1" u="sng" dirty="0" smtClean="0">
                <a:solidFill>
                  <a:schemeClr val="tx2"/>
                </a:solidFill>
              </a:rPr>
              <a:t>Results: Demographics</a:t>
            </a:r>
            <a:endParaRPr lang="en-US" dirty="0"/>
          </a:p>
        </p:txBody>
      </p:sp>
      <p:sp>
        <p:nvSpPr>
          <p:cNvPr id="323586" name="Rectangle 2"/>
          <p:cNvSpPr>
            <a:spLocks noGrp="1" noChangeArrowheads="1"/>
          </p:cNvSpPr>
          <p:nvPr>
            <p:ph idx="1"/>
          </p:nvPr>
        </p:nvSpPr>
        <p:spPr>
          <a:xfrm>
            <a:off x="838200" y="1914525"/>
            <a:ext cx="7693025" cy="4333875"/>
          </a:xfrm>
        </p:spPr>
        <p:txBody>
          <a:bodyPr/>
          <a:lstStyle/>
          <a:p>
            <a:pPr marL="812800" indent="-812800">
              <a:spcBef>
                <a:spcPts val="0"/>
              </a:spcBef>
              <a:spcAft>
                <a:spcPts val="4000"/>
              </a:spcAft>
              <a:buFont typeface="Wingdings" pitchFamily="2" charset="2"/>
              <a:buNone/>
            </a:pPr>
            <a:r>
              <a:rPr lang="en-US" sz="2400" b="1" dirty="0" smtClean="0">
                <a:solidFill>
                  <a:schemeClr val="tx2"/>
                </a:solidFill>
              </a:rPr>
              <a:t># </a:t>
            </a:r>
            <a:r>
              <a:rPr lang="en-US" sz="2400" b="1" dirty="0">
                <a:solidFill>
                  <a:schemeClr val="tx2"/>
                </a:solidFill>
              </a:rPr>
              <a:t>Pts/ 8 hr day	20.23 ,    5.09  S.D.</a:t>
            </a:r>
          </a:p>
          <a:p>
            <a:pPr marL="812800" indent="-812800">
              <a:spcBef>
                <a:spcPts val="0"/>
              </a:spcBef>
              <a:spcAft>
                <a:spcPts val="4000"/>
              </a:spcAft>
              <a:buFont typeface="Wingdings" pitchFamily="2" charset="2"/>
              <a:buNone/>
            </a:pPr>
            <a:r>
              <a:rPr lang="en-US" sz="2400" b="1" dirty="0" smtClean="0">
                <a:solidFill>
                  <a:schemeClr val="tx2"/>
                </a:solidFill>
              </a:rPr>
              <a:t>% </a:t>
            </a:r>
            <a:r>
              <a:rPr lang="en-US" sz="2400" b="1" dirty="0">
                <a:solidFill>
                  <a:schemeClr val="tx2"/>
                </a:solidFill>
              </a:rPr>
              <a:t>Time in Pt Care   70.68%, 26.2 S.D.</a:t>
            </a:r>
          </a:p>
          <a:p>
            <a:pPr marL="812800" indent="-812800">
              <a:spcBef>
                <a:spcPts val="0"/>
              </a:spcBef>
              <a:spcAft>
                <a:spcPts val="4000"/>
              </a:spcAft>
              <a:buFont typeface="Wingdings" pitchFamily="2" charset="2"/>
              <a:buNone/>
            </a:pPr>
            <a:r>
              <a:rPr lang="en-US" sz="2400" b="1" dirty="0" smtClean="0">
                <a:solidFill>
                  <a:schemeClr val="tx2"/>
                </a:solidFill>
              </a:rPr>
              <a:t>% </a:t>
            </a:r>
            <a:r>
              <a:rPr lang="en-US" sz="2400" b="1" dirty="0">
                <a:solidFill>
                  <a:schemeClr val="tx2"/>
                </a:solidFill>
              </a:rPr>
              <a:t>Foreign Born Patients  60.3%,  28.4 S.D.</a:t>
            </a:r>
          </a:p>
          <a:p>
            <a:pPr marL="812800" indent="-812800">
              <a:spcBef>
                <a:spcPts val="0"/>
              </a:spcBef>
              <a:spcAft>
                <a:spcPts val="4000"/>
              </a:spcAft>
              <a:buFont typeface="Wingdings" pitchFamily="2" charset="2"/>
              <a:buNone/>
            </a:pPr>
            <a:r>
              <a:rPr lang="en-US" sz="2400" b="1" dirty="0" smtClean="0">
                <a:solidFill>
                  <a:schemeClr val="tx2"/>
                </a:solidFill>
              </a:rPr>
              <a:t>PPDs/month  </a:t>
            </a:r>
            <a:r>
              <a:rPr lang="en-US" sz="2400" b="1" dirty="0">
                <a:solidFill>
                  <a:schemeClr val="tx2"/>
                </a:solidFill>
              </a:rPr>
              <a:t>19.7,  17.7 S.D.</a:t>
            </a:r>
          </a:p>
          <a:p>
            <a:pPr marL="812800" indent="-812800">
              <a:spcBef>
                <a:spcPts val="0"/>
              </a:spcBef>
              <a:spcAft>
                <a:spcPts val="4000"/>
              </a:spcAft>
              <a:buFont typeface="Wingdings" pitchFamily="2" charset="2"/>
              <a:buNone/>
            </a:pPr>
            <a:r>
              <a:rPr lang="en-US" sz="2400" b="1" dirty="0">
                <a:solidFill>
                  <a:schemeClr val="tx2"/>
                </a:solidFill>
              </a:rPr>
              <a:t>	% PPD +		28.3%	,  26.8 S.D</a:t>
            </a:r>
            <a:r>
              <a:rPr lang="en-US" sz="2400" b="1" dirty="0" smtClean="0">
                <a:solidFill>
                  <a:schemeClr val="tx2"/>
                </a:solidFill>
              </a:rPr>
              <a:t>.</a:t>
            </a:r>
            <a:endParaRPr lang="en-US" sz="2400" b="1"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AutoShape 2"/>
          <p:cNvSpPr>
            <a:spLocks noGrp="1" noChangeArrowheads="1"/>
          </p:cNvSpPr>
          <p:nvPr>
            <p:ph type="title"/>
          </p:nvPr>
        </p:nvSpPr>
        <p:spPr>
          <a:xfrm>
            <a:off x="838200" y="609600"/>
            <a:ext cx="7924800" cy="685800"/>
          </a:xfrm>
        </p:spPr>
        <p:txBody>
          <a:bodyPr/>
          <a:lstStyle/>
          <a:p>
            <a:pPr algn="ctr"/>
            <a:r>
              <a:rPr lang="en-US" sz="3200" dirty="0"/>
              <a:t>Results: Knowledge Questions:    Definitions &amp; TST</a:t>
            </a:r>
          </a:p>
        </p:txBody>
      </p:sp>
      <p:graphicFrame>
        <p:nvGraphicFramePr>
          <p:cNvPr id="326659" name="Object 3"/>
          <p:cNvGraphicFramePr>
            <a:graphicFrameLocks noChangeAspect="1"/>
          </p:cNvGraphicFramePr>
          <p:nvPr>
            <p:ph idx="1"/>
          </p:nvPr>
        </p:nvGraphicFramePr>
        <p:xfrm>
          <a:off x="381000" y="1524000"/>
          <a:ext cx="8528050" cy="5145088"/>
        </p:xfrm>
        <a:graphic>
          <a:graphicData uri="http://schemas.openxmlformats.org/presentationml/2006/ole">
            <p:oleObj spid="_x0000_s326659" name="Chart" r:id="rId4" imgW="8820000" imgH="5478840" progId="Excel.Sheet.8">
              <p:embed/>
            </p:oleObj>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AutoShape 2"/>
          <p:cNvSpPr>
            <a:spLocks noGrp="1" noChangeArrowheads="1"/>
          </p:cNvSpPr>
          <p:nvPr>
            <p:ph type="title"/>
          </p:nvPr>
        </p:nvSpPr>
        <p:spPr>
          <a:xfrm>
            <a:off x="762000" y="457200"/>
            <a:ext cx="7924800" cy="685800"/>
          </a:xfrm>
        </p:spPr>
        <p:txBody>
          <a:bodyPr/>
          <a:lstStyle/>
          <a:p>
            <a:pPr algn="ctr"/>
            <a:r>
              <a:rPr lang="en-US" sz="3200" dirty="0"/>
              <a:t>Results: Knowledge Questions:</a:t>
            </a:r>
            <a:br>
              <a:rPr lang="en-US" sz="3200" dirty="0"/>
            </a:br>
            <a:r>
              <a:rPr lang="en-US" sz="3200" dirty="0" smtClean="0"/>
              <a:t>Interpreting </a:t>
            </a:r>
            <a:r>
              <a:rPr lang="en-US" sz="3200" dirty="0"/>
              <a:t>TST Results</a:t>
            </a:r>
          </a:p>
        </p:txBody>
      </p:sp>
      <p:graphicFrame>
        <p:nvGraphicFramePr>
          <p:cNvPr id="327683" name="Object 3"/>
          <p:cNvGraphicFramePr>
            <a:graphicFrameLocks noChangeAspect="1"/>
          </p:cNvGraphicFramePr>
          <p:nvPr>
            <p:ph idx="1"/>
          </p:nvPr>
        </p:nvGraphicFramePr>
        <p:xfrm>
          <a:off x="457200" y="1684338"/>
          <a:ext cx="8305800" cy="4043362"/>
        </p:xfrm>
        <a:graphic>
          <a:graphicData uri="http://schemas.openxmlformats.org/presentationml/2006/ole">
            <p:oleObj spid="_x0000_s327683" name="Worksheet" r:id="rId4" imgW="6848559" imgH="3333786" progId="Excel.Sheet.8">
              <p:embed/>
            </p:oleObj>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AutoShape 2"/>
          <p:cNvSpPr>
            <a:spLocks noGrp="1" noChangeArrowheads="1"/>
          </p:cNvSpPr>
          <p:nvPr>
            <p:ph type="title"/>
          </p:nvPr>
        </p:nvSpPr>
        <p:spPr>
          <a:xfrm>
            <a:off x="762000" y="762000"/>
            <a:ext cx="7924800" cy="838200"/>
          </a:xfrm>
        </p:spPr>
        <p:txBody>
          <a:bodyPr/>
          <a:lstStyle/>
          <a:p>
            <a:r>
              <a:rPr lang="en-US" u="sng" dirty="0"/>
              <a:t>Investigators</a:t>
            </a:r>
          </a:p>
        </p:txBody>
      </p:sp>
      <p:sp>
        <p:nvSpPr>
          <p:cNvPr id="284675" name="Rectangle 3"/>
          <p:cNvSpPr>
            <a:spLocks noGrp="1" noChangeArrowheads="1"/>
          </p:cNvSpPr>
          <p:nvPr>
            <p:ph type="body" idx="1"/>
          </p:nvPr>
        </p:nvSpPr>
        <p:spPr>
          <a:xfrm>
            <a:off x="838200" y="1828800"/>
            <a:ext cx="7693025" cy="4257675"/>
          </a:xfrm>
        </p:spPr>
        <p:txBody>
          <a:bodyPr/>
          <a:lstStyle/>
          <a:p>
            <a:pPr>
              <a:lnSpc>
                <a:spcPct val="90000"/>
              </a:lnSpc>
              <a:spcAft>
                <a:spcPts val="0"/>
              </a:spcAft>
              <a:buFont typeface="Wingdings" pitchFamily="2" charset="2"/>
              <a:buNone/>
            </a:pPr>
            <a:r>
              <a:rPr lang="en-US" sz="2400" b="1" dirty="0">
                <a:solidFill>
                  <a:schemeClr val="tx2"/>
                </a:solidFill>
              </a:rPr>
              <a:t>Carey Jackson, MD, MPH, </a:t>
            </a:r>
            <a:r>
              <a:rPr lang="en-US" sz="2400" b="1" dirty="0" smtClean="0">
                <a:solidFill>
                  <a:schemeClr val="tx2"/>
                </a:solidFill>
              </a:rPr>
              <a:t>MA</a:t>
            </a:r>
            <a:br>
              <a:rPr lang="en-US" sz="2400" b="1" dirty="0" smtClean="0">
                <a:solidFill>
                  <a:schemeClr val="tx2"/>
                </a:solidFill>
              </a:rPr>
            </a:br>
            <a:r>
              <a:rPr lang="en-US" sz="2400" b="1" dirty="0" smtClean="0">
                <a:solidFill>
                  <a:schemeClr val="tx2"/>
                </a:solidFill>
              </a:rPr>
              <a:t>&amp; </a:t>
            </a:r>
            <a:r>
              <a:rPr lang="en-US" sz="2400" b="1" dirty="0">
                <a:solidFill>
                  <a:schemeClr val="tx2"/>
                </a:solidFill>
              </a:rPr>
              <a:t>Stacey Bryant, RN</a:t>
            </a:r>
          </a:p>
          <a:p>
            <a:pPr>
              <a:lnSpc>
                <a:spcPct val="90000"/>
              </a:lnSpc>
              <a:spcAft>
                <a:spcPts val="2000"/>
              </a:spcAft>
              <a:buFont typeface="Wingdings" pitchFamily="2" charset="2"/>
              <a:buNone/>
            </a:pPr>
            <a:r>
              <a:rPr lang="en-US" sz="2400" dirty="0">
                <a:solidFill>
                  <a:schemeClr val="tx2"/>
                </a:solidFill>
              </a:rPr>
              <a:t>	University of Washington Refugee and Immigrant Health Promotion Program</a:t>
            </a:r>
          </a:p>
          <a:p>
            <a:pPr>
              <a:lnSpc>
                <a:spcPct val="90000"/>
              </a:lnSpc>
              <a:spcAft>
                <a:spcPts val="0"/>
              </a:spcAft>
              <a:buFont typeface="Wingdings" pitchFamily="2" charset="2"/>
              <a:buNone/>
            </a:pPr>
            <a:r>
              <a:rPr lang="en-US" sz="2400" b="1" dirty="0" smtClean="0">
                <a:solidFill>
                  <a:schemeClr val="tx2"/>
                </a:solidFill>
              </a:rPr>
              <a:t>Jenny </a:t>
            </a:r>
            <a:r>
              <a:rPr lang="en-US" sz="2400" b="1" dirty="0">
                <a:solidFill>
                  <a:schemeClr val="tx2"/>
                </a:solidFill>
              </a:rPr>
              <a:t>Pang, MD, MPH</a:t>
            </a:r>
          </a:p>
          <a:p>
            <a:pPr>
              <a:lnSpc>
                <a:spcPct val="90000"/>
              </a:lnSpc>
              <a:spcAft>
                <a:spcPts val="2000"/>
              </a:spcAft>
              <a:buFont typeface="Wingdings" pitchFamily="2" charset="2"/>
              <a:buNone/>
            </a:pPr>
            <a:r>
              <a:rPr lang="en-US" sz="2400" dirty="0">
                <a:solidFill>
                  <a:schemeClr val="tx2"/>
                </a:solidFill>
              </a:rPr>
              <a:t>	Public Health-- Seattle &amp; King County</a:t>
            </a:r>
          </a:p>
          <a:p>
            <a:pPr>
              <a:spcAft>
                <a:spcPts val="0"/>
              </a:spcAft>
              <a:buFont typeface="Wingdings" pitchFamily="2" charset="2"/>
              <a:buNone/>
            </a:pPr>
            <a:r>
              <a:rPr lang="en-US" sz="2400" b="1" dirty="0" smtClean="0">
                <a:solidFill>
                  <a:schemeClr val="tx2"/>
                </a:solidFill>
              </a:rPr>
              <a:t>Nick </a:t>
            </a:r>
            <a:r>
              <a:rPr lang="en-US" sz="2400" b="1" dirty="0">
                <a:solidFill>
                  <a:schemeClr val="tx2"/>
                </a:solidFill>
              </a:rPr>
              <a:t>De Luca, PhD</a:t>
            </a:r>
          </a:p>
          <a:p>
            <a:pPr>
              <a:lnSpc>
                <a:spcPct val="90000"/>
              </a:lnSpc>
              <a:spcAft>
                <a:spcPts val="1000"/>
              </a:spcAft>
              <a:buFont typeface="Wingdings" pitchFamily="2" charset="2"/>
              <a:buNone/>
            </a:pPr>
            <a:r>
              <a:rPr lang="en-US" sz="2400" dirty="0">
                <a:solidFill>
                  <a:schemeClr val="tx2"/>
                </a:solidFill>
              </a:rPr>
              <a:t>	Communications, Education, and Behavioral Studies Branch, Division of Tuberculosis Elimination, </a:t>
            </a:r>
            <a:r>
              <a:rPr lang="en-US" sz="2400" dirty="0" smtClean="0">
                <a:solidFill>
                  <a:schemeClr val="tx2"/>
                </a:solidFill>
              </a:rPr>
              <a:t>CDC</a:t>
            </a:r>
            <a:endParaRPr lang="en-US" sz="20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AutoShape 2"/>
          <p:cNvSpPr>
            <a:spLocks noGrp="1" noChangeArrowheads="1"/>
          </p:cNvSpPr>
          <p:nvPr>
            <p:ph type="title"/>
          </p:nvPr>
        </p:nvSpPr>
        <p:spPr>
          <a:xfrm>
            <a:off x="685800" y="685800"/>
            <a:ext cx="7924800" cy="685800"/>
          </a:xfrm>
        </p:spPr>
        <p:txBody>
          <a:bodyPr/>
          <a:lstStyle/>
          <a:p>
            <a:pPr algn="ctr"/>
            <a:r>
              <a:rPr lang="en-US" sz="3200" dirty="0"/>
              <a:t>Results: Knowledge Questions:</a:t>
            </a:r>
            <a:br>
              <a:rPr lang="en-US" sz="3200" dirty="0"/>
            </a:br>
            <a:r>
              <a:rPr lang="en-US" sz="3200" dirty="0"/>
              <a:t>Immigration Policy &amp; TB</a:t>
            </a:r>
          </a:p>
        </p:txBody>
      </p:sp>
      <p:graphicFrame>
        <p:nvGraphicFramePr>
          <p:cNvPr id="328707" name="Object 3"/>
          <p:cNvGraphicFramePr>
            <a:graphicFrameLocks noChangeAspect="1"/>
          </p:cNvGraphicFramePr>
          <p:nvPr>
            <p:ph idx="1"/>
          </p:nvPr>
        </p:nvGraphicFramePr>
        <p:xfrm>
          <a:off x="228600" y="1676400"/>
          <a:ext cx="8666163" cy="4918075"/>
        </p:xfrm>
        <a:graphic>
          <a:graphicData uri="http://schemas.openxmlformats.org/presentationml/2006/ole">
            <p:oleObj spid="_x0000_s328707" name="Chart" r:id="rId4" imgW="8842680" imgH="5017680" progId="Excel.Sheet.8">
              <p:embed/>
            </p:oleObj>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AutoShape 2"/>
          <p:cNvSpPr>
            <a:spLocks noGrp="1" noChangeArrowheads="1"/>
          </p:cNvSpPr>
          <p:nvPr>
            <p:ph type="title"/>
          </p:nvPr>
        </p:nvSpPr>
        <p:spPr/>
        <p:txBody>
          <a:bodyPr/>
          <a:lstStyle/>
          <a:p>
            <a:pPr algn="ctr"/>
            <a:r>
              <a:rPr lang="en-US" sz="3200" dirty="0"/>
              <a:t>Results: Knowledge </a:t>
            </a:r>
            <a:r>
              <a:rPr lang="en-US" sz="3200" dirty="0" smtClean="0"/>
              <a:t>Questions:</a:t>
            </a:r>
            <a:br>
              <a:rPr lang="en-US" sz="3200" dirty="0" smtClean="0"/>
            </a:br>
            <a:r>
              <a:rPr lang="en-US" sz="3200" dirty="0" smtClean="0"/>
              <a:t>BCG </a:t>
            </a:r>
            <a:r>
              <a:rPr lang="en-US" sz="3200" dirty="0"/>
              <a:t>Vaccination</a:t>
            </a:r>
          </a:p>
        </p:txBody>
      </p:sp>
      <p:graphicFrame>
        <p:nvGraphicFramePr>
          <p:cNvPr id="329731" name="Object 3"/>
          <p:cNvGraphicFramePr>
            <a:graphicFrameLocks noChangeAspect="1"/>
          </p:cNvGraphicFramePr>
          <p:nvPr>
            <p:ph idx="1"/>
          </p:nvPr>
        </p:nvGraphicFramePr>
        <p:xfrm>
          <a:off x="941388" y="1795463"/>
          <a:ext cx="7486650" cy="4248150"/>
        </p:xfrm>
        <a:graphic>
          <a:graphicData uri="http://schemas.openxmlformats.org/presentationml/2006/ole">
            <p:oleObj spid="_x0000_s329731" name="Chart" r:id="rId4" imgW="7486802" imgH="4248302" progId="Excel.Sheet.8">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AutoShape 2"/>
          <p:cNvSpPr>
            <a:spLocks noGrp="1" noChangeArrowheads="1"/>
          </p:cNvSpPr>
          <p:nvPr>
            <p:ph type="title"/>
          </p:nvPr>
        </p:nvSpPr>
        <p:spPr>
          <a:xfrm>
            <a:off x="762000" y="381000"/>
            <a:ext cx="7924800" cy="1143000"/>
          </a:xfrm>
        </p:spPr>
        <p:txBody>
          <a:bodyPr/>
          <a:lstStyle/>
          <a:p>
            <a:pPr algn="ctr"/>
            <a:r>
              <a:rPr lang="en-US" sz="3200" dirty="0"/>
              <a:t>Results: Knowledge Questions:</a:t>
            </a:r>
            <a:br>
              <a:rPr lang="en-US" sz="3200" dirty="0"/>
            </a:br>
            <a:r>
              <a:rPr lang="en-US" sz="2000" dirty="0"/>
              <a:t>Conditions that Increase Risk of Progression </a:t>
            </a:r>
            <a:br>
              <a:rPr lang="en-US" sz="2000" dirty="0"/>
            </a:br>
            <a:r>
              <a:rPr lang="en-US" sz="2000" dirty="0"/>
              <a:t>from LTBI to Active TB</a:t>
            </a:r>
          </a:p>
        </p:txBody>
      </p:sp>
      <p:graphicFrame>
        <p:nvGraphicFramePr>
          <p:cNvPr id="330755" name="Object 3"/>
          <p:cNvGraphicFramePr>
            <a:graphicFrameLocks noChangeAspect="1"/>
          </p:cNvGraphicFramePr>
          <p:nvPr>
            <p:ph idx="1"/>
          </p:nvPr>
        </p:nvGraphicFramePr>
        <p:xfrm>
          <a:off x="0" y="1426777"/>
          <a:ext cx="8915400" cy="5355023"/>
        </p:xfrm>
        <a:graphic>
          <a:graphicData uri="http://schemas.openxmlformats.org/presentationml/2006/ole">
            <p:oleObj spid="_x0000_s330755" name="Chart" r:id="rId4" imgW="7153351" imgH="5162702" progId="Excel.Sheet.8">
              <p:embed/>
            </p:oleObj>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AutoShape 2"/>
          <p:cNvSpPr>
            <a:spLocks noGrp="1" noChangeArrowheads="1"/>
          </p:cNvSpPr>
          <p:nvPr>
            <p:ph type="title"/>
          </p:nvPr>
        </p:nvSpPr>
        <p:spPr>
          <a:xfrm>
            <a:off x="762000" y="533400"/>
            <a:ext cx="7924800" cy="1143000"/>
          </a:xfrm>
        </p:spPr>
        <p:txBody>
          <a:bodyPr/>
          <a:lstStyle/>
          <a:p>
            <a:pPr algn="ctr"/>
            <a:r>
              <a:rPr lang="en-US" sz="3200" dirty="0"/>
              <a:t>Results: Knowledge Questions:</a:t>
            </a:r>
            <a:br>
              <a:rPr lang="en-US" sz="3200" dirty="0"/>
            </a:br>
            <a:r>
              <a:rPr lang="en-US" sz="3200" dirty="0"/>
              <a:t>Treating LTBI</a:t>
            </a:r>
          </a:p>
        </p:txBody>
      </p:sp>
      <p:graphicFrame>
        <p:nvGraphicFramePr>
          <p:cNvPr id="331779" name="Object 3"/>
          <p:cNvGraphicFramePr>
            <a:graphicFrameLocks noChangeAspect="1"/>
          </p:cNvGraphicFramePr>
          <p:nvPr>
            <p:ph idx="1"/>
          </p:nvPr>
        </p:nvGraphicFramePr>
        <p:xfrm>
          <a:off x="0" y="1524001"/>
          <a:ext cx="9372600" cy="5029200"/>
        </p:xfrm>
        <a:graphic>
          <a:graphicData uri="http://schemas.openxmlformats.org/presentationml/2006/ole">
            <p:oleObj spid="_x0000_s331779" name="Chart" r:id="rId4" imgW="7420051" imgH="4238549" progId="Excel.Sheet.8">
              <p:embed/>
            </p:oleObj>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AutoShape 2"/>
          <p:cNvSpPr>
            <a:spLocks noGrp="1" noChangeArrowheads="1"/>
          </p:cNvSpPr>
          <p:nvPr>
            <p:ph type="title"/>
          </p:nvPr>
        </p:nvSpPr>
        <p:spPr>
          <a:xfrm>
            <a:off x="762000" y="457200"/>
            <a:ext cx="7924800" cy="685800"/>
          </a:xfrm>
        </p:spPr>
        <p:txBody>
          <a:bodyPr/>
          <a:lstStyle/>
          <a:p>
            <a:pPr algn="ctr"/>
            <a:r>
              <a:rPr lang="en-US" sz="3200" dirty="0"/>
              <a:t>Results: Knowledge Questions:</a:t>
            </a:r>
            <a:br>
              <a:rPr lang="en-US" sz="3200" dirty="0"/>
            </a:br>
            <a:r>
              <a:rPr lang="en-US" sz="3200" dirty="0"/>
              <a:t>Treating LTBI</a:t>
            </a:r>
          </a:p>
        </p:txBody>
      </p:sp>
      <p:graphicFrame>
        <p:nvGraphicFramePr>
          <p:cNvPr id="332803" name="Object 3"/>
          <p:cNvGraphicFramePr>
            <a:graphicFrameLocks noChangeAspect="1"/>
          </p:cNvGraphicFramePr>
          <p:nvPr>
            <p:ph idx="1"/>
          </p:nvPr>
        </p:nvGraphicFramePr>
        <p:xfrm>
          <a:off x="231775" y="1614488"/>
          <a:ext cx="8723313" cy="4535487"/>
        </p:xfrm>
        <a:graphic>
          <a:graphicData uri="http://schemas.openxmlformats.org/presentationml/2006/ole">
            <p:oleObj spid="_x0000_s332803" name="Chart" r:id="rId4" imgW="8786160" imgH="4567680" progId="Excel.Sheet.8">
              <p:embed/>
            </p:oleObj>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AutoShape 2"/>
          <p:cNvSpPr>
            <a:spLocks noGrp="1" noChangeArrowheads="1"/>
          </p:cNvSpPr>
          <p:nvPr>
            <p:ph type="title"/>
          </p:nvPr>
        </p:nvSpPr>
        <p:spPr>
          <a:xfrm>
            <a:off x="762000" y="381000"/>
            <a:ext cx="7924800" cy="1143000"/>
          </a:xfrm>
        </p:spPr>
        <p:txBody>
          <a:bodyPr/>
          <a:lstStyle/>
          <a:p>
            <a:pPr algn="ctr"/>
            <a:r>
              <a:rPr lang="en-US" sz="3200" dirty="0" smtClean="0"/>
              <a:t>TB Knowledge Questions</a:t>
            </a:r>
            <a:endParaRPr lang="en-US" sz="3200" dirty="0"/>
          </a:p>
        </p:txBody>
      </p:sp>
      <p:graphicFrame>
        <p:nvGraphicFramePr>
          <p:cNvPr id="385121" name="Group 97"/>
          <p:cNvGraphicFramePr>
            <a:graphicFrameLocks noGrp="1"/>
          </p:cNvGraphicFramePr>
          <p:nvPr>
            <p:ph idx="1"/>
          </p:nvPr>
        </p:nvGraphicFramePr>
        <p:xfrm>
          <a:off x="228601" y="2971800"/>
          <a:ext cx="8686799" cy="3448051"/>
        </p:xfrm>
        <a:graphic>
          <a:graphicData uri="http://schemas.openxmlformats.org/drawingml/2006/table">
            <a:tbl>
              <a:tblPr/>
              <a:tblGrid>
                <a:gridCol w="1524912"/>
                <a:gridCol w="1471404"/>
                <a:gridCol w="1422621"/>
                <a:gridCol w="1422621"/>
                <a:gridCol w="1424194"/>
                <a:gridCol w="1421047"/>
              </a:tblGrid>
              <a:tr h="776288">
                <a:tc>
                  <a:txBody>
                    <a:bodyPr/>
                    <a:lstStyle/>
                    <a:p>
                      <a:pPr marL="0" marR="0" lvl="0" indent="0" algn="l" defTabSz="914400" rtl="0" eaLnBrk="1" fontAlgn="base" latinLnBrk="0" hangingPunct="1">
                        <a:lnSpc>
                          <a:spcPct val="100000"/>
                        </a:lnSpc>
                        <a:spcBef>
                          <a:spcPts val="0"/>
                        </a:spcBef>
                        <a:spcAft>
                          <a:spcPct val="0"/>
                        </a:spcAft>
                        <a:buClr>
                          <a:schemeClr val="tx1"/>
                        </a:buClr>
                        <a:buSzPct val="75000"/>
                        <a:buFont typeface="Wingdings" pitchFamily="2" charset="2"/>
                        <a:buNone/>
                        <a:tabLst/>
                      </a:pPr>
                      <a:endParaRPr kumimoji="0" lang="en-US" sz="1800" b="1" i="0" u="none" strike="noStrike" cap="none" normalizeH="0" baseline="0" dirty="0" smtClean="0">
                        <a:ln>
                          <a:noFill/>
                        </a:ln>
                        <a:solidFill>
                          <a:schemeClr val="tx1"/>
                        </a:solidFill>
                        <a:effectLst/>
                        <a:latin typeface="Arial" charset="0"/>
                      </a:endParaRPr>
                    </a:p>
                  </a:txBody>
                  <a:tcPr marL="36576" marR="36576" marT="36576" marB="36576"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1" i="0" u="none" strike="noStrike" cap="none" normalizeH="0" baseline="0" smtClean="0">
                          <a:ln>
                            <a:noFill/>
                          </a:ln>
                          <a:solidFill>
                            <a:schemeClr val="tx1"/>
                          </a:solidFill>
                          <a:effectLst/>
                          <a:latin typeface="Arial" charset="0"/>
                        </a:rPr>
                        <a:t>Intervent’n</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1" i="0" u="none" strike="noStrike" cap="none" normalizeH="0" baseline="0" smtClean="0">
                          <a:ln>
                            <a:noFill/>
                          </a:ln>
                          <a:solidFill>
                            <a:schemeClr val="tx1"/>
                          </a:solidFill>
                          <a:effectLst/>
                          <a:latin typeface="Arial" charset="0"/>
                        </a:rPr>
                        <a:t>Age</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1" i="0" u="none" strike="noStrike" cap="none" normalizeH="0" baseline="0" smtClean="0">
                          <a:ln>
                            <a:noFill/>
                          </a:ln>
                          <a:solidFill>
                            <a:schemeClr val="tx1"/>
                          </a:solidFill>
                          <a:effectLst/>
                          <a:latin typeface="Arial" charset="0"/>
                        </a:rPr>
                        <a:t>Practice</a:t>
                      </a:r>
                    </a:p>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1" i="0" u="none" strike="noStrike" cap="none" normalizeH="0" baseline="0" smtClean="0">
                          <a:ln>
                            <a:noFill/>
                          </a:ln>
                          <a:solidFill>
                            <a:schemeClr val="tx1"/>
                          </a:solidFill>
                          <a:effectLst/>
                          <a:latin typeface="Arial" charset="0"/>
                        </a:rPr>
                        <a:t>Type</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1" i="0" u="none" strike="noStrike" cap="none" normalizeH="0" baseline="0" smtClean="0">
                          <a:ln>
                            <a:noFill/>
                          </a:ln>
                          <a:solidFill>
                            <a:schemeClr val="tx1"/>
                          </a:solidFill>
                          <a:effectLst/>
                          <a:latin typeface="Arial" charset="0"/>
                        </a:rPr>
                        <a:t>Country</a:t>
                      </a:r>
                    </a:p>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1" i="0" u="none" strike="noStrike" cap="none" normalizeH="0" baseline="0" smtClean="0">
                          <a:ln>
                            <a:noFill/>
                          </a:ln>
                          <a:solidFill>
                            <a:schemeClr val="tx1"/>
                          </a:solidFill>
                          <a:effectLst/>
                          <a:latin typeface="Arial" charset="0"/>
                        </a:rPr>
                        <a:t>Residency</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1" i="0" u="none" strike="noStrike" cap="none" normalizeH="0" baseline="0" smtClean="0">
                          <a:ln>
                            <a:noFill/>
                          </a:ln>
                          <a:solidFill>
                            <a:schemeClr val="tx1"/>
                          </a:solidFill>
                          <a:effectLst/>
                          <a:latin typeface="Arial" charset="0"/>
                        </a:rPr>
                        <a:t>TB Training</a:t>
                      </a:r>
                    </a:p>
                  </a:txBody>
                  <a:tcPr marL="36576" marR="36576" marT="36576" marB="36576"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31850">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altLang="zh-CN" sz="2000" b="1" i="0" u="none" strike="noStrike" cap="none" normalizeH="0" baseline="0" dirty="0" smtClean="0">
                          <a:ln>
                            <a:noFill/>
                          </a:ln>
                          <a:solidFill>
                            <a:schemeClr val="tx1"/>
                          </a:solidFill>
                          <a:effectLst/>
                          <a:latin typeface="Arial" charset="0"/>
                          <a:ea typeface="宋体" pitchFamily="2" charset="-122"/>
                        </a:rPr>
                        <a:t>Active TB Symptoms </a:t>
                      </a:r>
                      <a:endParaRPr kumimoji="0" lang="en-US" sz="2000" b="1" i="0" u="none" strike="noStrike" cap="none" normalizeH="0" baseline="0" dirty="0" smtClean="0">
                        <a:ln>
                          <a:noFill/>
                        </a:ln>
                        <a:solidFill>
                          <a:schemeClr val="tx1"/>
                        </a:solidFill>
                        <a:effectLst/>
                        <a:latin typeface="Arial" charset="0"/>
                      </a:endParaRPr>
                    </a:p>
                  </a:txBody>
                  <a:tcPr marL="36576" marR="36576" marT="36576" marB="36576"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rPr>
                        <a:t>1.184 (0.59)</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0.984 (0.35)</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1" i="0" u="none" strike="noStrike" cap="none" normalizeH="0" baseline="0" smtClean="0">
                          <a:ln>
                            <a:noFill/>
                          </a:ln>
                          <a:solidFill>
                            <a:srgbClr val="FF0000"/>
                          </a:solidFill>
                          <a:effectLst/>
                          <a:latin typeface="Arial" charset="0"/>
                        </a:rPr>
                        <a:t>0.927 (0.04)</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0.454 (0.46)</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0.703(0.44)</a:t>
                      </a:r>
                    </a:p>
                  </a:txBody>
                  <a:tcPr marL="36576" marR="36576" marT="36576" marB="36576"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06463">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altLang="zh-CN" sz="2000" b="1" i="0" u="none" strike="noStrike" cap="none" normalizeH="0" baseline="0" smtClean="0">
                          <a:ln>
                            <a:noFill/>
                          </a:ln>
                          <a:solidFill>
                            <a:schemeClr val="tx1"/>
                          </a:solidFill>
                          <a:effectLst/>
                          <a:latin typeface="Arial" charset="0"/>
                          <a:ea typeface="宋体" pitchFamily="2" charset="-122"/>
                        </a:rPr>
                        <a:t>Factors for PPD </a:t>
                      </a:r>
                      <a:endParaRPr kumimoji="0" lang="en-US" sz="2000" b="1" i="0" u="none" strike="noStrike" cap="none" normalizeH="0" baseline="0" smtClean="0">
                        <a:ln>
                          <a:noFill/>
                        </a:ln>
                        <a:solidFill>
                          <a:schemeClr val="tx1"/>
                        </a:solidFill>
                        <a:effectLst/>
                        <a:latin typeface="Arial" charset="0"/>
                      </a:endParaRPr>
                    </a:p>
                  </a:txBody>
                  <a:tcPr marL="36576" marR="36576" marT="36576" marB="36576"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rPr>
                        <a:t>1.370 (0.27)</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1" i="0" u="none" strike="noStrike" cap="none" normalizeH="0" baseline="0" dirty="0" smtClean="0">
                          <a:ln>
                            <a:noFill/>
                          </a:ln>
                          <a:solidFill>
                            <a:srgbClr val="FF0000"/>
                          </a:solidFill>
                          <a:effectLst/>
                          <a:latin typeface="Arial" charset="0"/>
                        </a:rPr>
                        <a:t>0.954 (0.01)</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rPr>
                        <a:t>1.402 (0.73)</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4.486 (0.20)</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1.402 (0.44)</a:t>
                      </a:r>
                    </a:p>
                  </a:txBody>
                  <a:tcPr marL="36576" marR="36576" marT="36576" marB="36576"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33450">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altLang="zh-CN" sz="2000" b="1" i="0" u="none" strike="noStrike" cap="none" normalizeH="0" baseline="0" smtClean="0">
                          <a:ln>
                            <a:noFill/>
                          </a:ln>
                          <a:solidFill>
                            <a:schemeClr val="tx1"/>
                          </a:solidFill>
                          <a:effectLst/>
                          <a:latin typeface="Arial" charset="0"/>
                          <a:ea typeface="宋体" pitchFamily="2" charset="-122"/>
                        </a:rPr>
                        <a:t>TB Treatment </a:t>
                      </a:r>
                      <a:endParaRPr kumimoji="0" lang="en-US" sz="2000" b="1" i="0" u="none" strike="noStrike" cap="none" normalizeH="0" baseline="0" smtClean="0">
                        <a:ln>
                          <a:noFill/>
                        </a:ln>
                        <a:solidFill>
                          <a:schemeClr val="tx1"/>
                        </a:solidFill>
                        <a:effectLst/>
                        <a:latin typeface="Arial" charset="0"/>
                      </a:endParaRPr>
                    </a:p>
                  </a:txBody>
                  <a:tcPr marL="36576" marR="36576" marT="36576" marB="36576"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1" i="0" u="none" strike="noStrike" cap="none" normalizeH="0" baseline="0" smtClean="0">
                          <a:ln>
                            <a:noFill/>
                          </a:ln>
                          <a:solidFill>
                            <a:srgbClr val="FF0000"/>
                          </a:solidFill>
                          <a:effectLst/>
                          <a:latin typeface="Arial" charset="0"/>
                        </a:rPr>
                        <a:t>2.459 (0.01)</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rPr>
                        <a:t>0.977 (0.17)</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1" i="0" u="none" strike="noStrike" cap="none" normalizeH="0" baseline="0" dirty="0" smtClean="0">
                          <a:ln>
                            <a:noFill/>
                          </a:ln>
                          <a:solidFill>
                            <a:srgbClr val="FF0000"/>
                          </a:solidFill>
                          <a:effectLst/>
                          <a:latin typeface="Arial" charset="0"/>
                        </a:rPr>
                        <a:t>4.963 (0.002)</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1" i="0" u="none" strike="noStrike" cap="none" normalizeH="0" baseline="0" dirty="0" smtClean="0">
                          <a:ln>
                            <a:noFill/>
                          </a:ln>
                          <a:solidFill>
                            <a:srgbClr val="FF0000"/>
                          </a:solidFill>
                          <a:effectLst/>
                          <a:latin typeface="Arial" charset="0"/>
                        </a:rPr>
                        <a:t>7.538 (0.01)</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rPr>
                        <a:t>0.494 (0.15)</a:t>
                      </a:r>
                    </a:p>
                  </a:txBody>
                  <a:tcPr marL="36576" marR="36576" marT="36576" marB="36576"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85027" name="Rectangle 3"/>
          <p:cNvSpPr>
            <a:spLocks noGrp="1" noChangeArrowheads="1"/>
          </p:cNvSpPr>
          <p:nvPr>
            <p:ph type="body" sz="half" idx="4294967295"/>
          </p:nvPr>
        </p:nvSpPr>
        <p:spPr>
          <a:xfrm>
            <a:off x="152400" y="990600"/>
            <a:ext cx="8534400" cy="5715000"/>
          </a:xfrm>
        </p:spPr>
        <p:txBody>
          <a:bodyPr/>
          <a:lstStyle/>
          <a:p>
            <a:r>
              <a:rPr lang="en-US" sz="1600" dirty="0"/>
              <a:t>Knowledge Questions. Table shows Odds Ratio (p-value) of each variable based on multivariable analysis using generalized estimating equation (GEE) model with </a:t>
            </a:r>
            <a:r>
              <a:rPr lang="en-US" sz="1600" dirty="0" err="1"/>
              <a:t>logit</a:t>
            </a:r>
            <a:r>
              <a:rPr lang="en-US" sz="1600" dirty="0"/>
              <a:t> link.</a:t>
            </a:r>
          </a:p>
          <a:p>
            <a:pPr lvl="1"/>
            <a:r>
              <a:rPr lang="en-US" sz="1400" dirty="0"/>
              <a:t>Intervention: Before (baseline) Vs. After</a:t>
            </a:r>
          </a:p>
          <a:p>
            <a:pPr lvl="1"/>
            <a:r>
              <a:rPr lang="en-US" sz="1400" dirty="0"/>
              <a:t>Age: Continuous</a:t>
            </a:r>
          </a:p>
          <a:p>
            <a:pPr lvl="1"/>
            <a:r>
              <a:rPr lang="en-US" sz="1400" dirty="0"/>
              <a:t>Practice Type: Private (baseline) Vs. Public</a:t>
            </a:r>
          </a:p>
          <a:p>
            <a:pPr lvl="1"/>
            <a:r>
              <a:rPr lang="en-US" sz="1400" dirty="0"/>
              <a:t>Country Residency:  US (baseline) Vs. Other</a:t>
            </a:r>
          </a:p>
          <a:p>
            <a:pPr lvl="1"/>
            <a:r>
              <a:rPr lang="en-US" sz="1400" dirty="0"/>
              <a:t>TB Training: No Previous Training (baseline) Vs. Former TB Training </a:t>
            </a:r>
            <a:endParaRPr lang="en-US" sz="20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AutoShape 2"/>
          <p:cNvSpPr>
            <a:spLocks noGrp="1" noChangeArrowheads="1"/>
          </p:cNvSpPr>
          <p:nvPr>
            <p:ph type="title"/>
          </p:nvPr>
        </p:nvSpPr>
        <p:spPr>
          <a:xfrm>
            <a:off x="762000" y="457200"/>
            <a:ext cx="7924800" cy="838200"/>
          </a:xfrm>
        </p:spPr>
        <p:txBody>
          <a:bodyPr/>
          <a:lstStyle/>
          <a:p>
            <a:pPr algn="ctr"/>
            <a:r>
              <a:rPr lang="en-US" sz="3200" dirty="0"/>
              <a:t>Attitudes and Beliefs</a:t>
            </a:r>
            <a:br>
              <a:rPr lang="en-US" sz="3200" dirty="0"/>
            </a:br>
            <a:r>
              <a:rPr lang="en-US" sz="2800" dirty="0"/>
              <a:t>What would be helpful in managing LTBI?</a:t>
            </a:r>
          </a:p>
        </p:txBody>
      </p:sp>
      <p:graphicFrame>
        <p:nvGraphicFramePr>
          <p:cNvPr id="333827" name="Object 3"/>
          <p:cNvGraphicFramePr>
            <a:graphicFrameLocks noChangeAspect="1"/>
          </p:cNvGraphicFramePr>
          <p:nvPr>
            <p:ph idx="1"/>
          </p:nvPr>
        </p:nvGraphicFramePr>
        <p:xfrm>
          <a:off x="0" y="1066800"/>
          <a:ext cx="8831263" cy="6051550"/>
        </p:xfrm>
        <a:graphic>
          <a:graphicData uri="http://schemas.openxmlformats.org/presentationml/2006/ole">
            <p:oleObj spid="_x0000_s333827" name="Worksheet" r:id="rId4" imgW="7534224" imgH="5162653" progId="Excel.Sheet.8">
              <p:embed/>
            </p:oleObj>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AutoShape 2"/>
          <p:cNvSpPr>
            <a:spLocks noGrp="1" noChangeArrowheads="1"/>
          </p:cNvSpPr>
          <p:nvPr>
            <p:ph type="title"/>
          </p:nvPr>
        </p:nvSpPr>
        <p:spPr>
          <a:xfrm>
            <a:off x="762000" y="304800"/>
            <a:ext cx="7924800" cy="838200"/>
          </a:xfrm>
        </p:spPr>
        <p:txBody>
          <a:bodyPr/>
          <a:lstStyle/>
          <a:p>
            <a:pPr algn="ctr"/>
            <a:r>
              <a:rPr lang="en-US" sz="3200" dirty="0"/>
              <a:t>Attitudes and Beliefs</a:t>
            </a:r>
            <a:br>
              <a:rPr lang="en-US" sz="3200" dirty="0"/>
            </a:br>
            <a:r>
              <a:rPr lang="en-US" sz="2800" dirty="0"/>
              <a:t>What would be helpful in managing LTBI?</a:t>
            </a:r>
          </a:p>
        </p:txBody>
      </p:sp>
      <p:graphicFrame>
        <p:nvGraphicFramePr>
          <p:cNvPr id="334851" name="Object 3"/>
          <p:cNvGraphicFramePr>
            <a:graphicFrameLocks noChangeAspect="1"/>
          </p:cNvGraphicFramePr>
          <p:nvPr>
            <p:ph idx="1"/>
          </p:nvPr>
        </p:nvGraphicFramePr>
        <p:xfrm>
          <a:off x="0" y="804863"/>
          <a:ext cx="8834438" cy="6053137"/>
        </p:xfrm>
        <a:graphic>
          <a:graphicData uri="http://schemas.openxmlformats.org/presentationml/2006/ole">
            <p:oleObj spid="_x0000_s334851" name="Chart" r:id="rId4" imgW="7534351" imgH="5162702" progId="Excel.Sheet.8">
              <p:embed/>
            </p:oleObj>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AutoShape 2"/>
          <p:cNvSpPr>
            <a:spLocks noGrp="1" noChangeArrowheads="1"/>
          </p:cNvSpPr>
          <p:nvPr>
            <p:ph type="title"/>
          </p:nvPr>
        </p:nvSpPr>
        <p:spPr>
          <a:xfrm>
            <a:off x="685800" y="152400"/>
            <a:ext cx="7924800" cy="685800"/>
          </a:xfrm>
        </p:spPr>
        <p:txBody>
          <a:bodyPr/>
          <a:lstStyle/>
          <a:p>
            <a:pPr algn="ctr"/>
            <a:r>
              <a:rPr lang="en-US" dirty="0"/>
              <a:t>ATTITUDES &amp; BELIEFS</a:t>
            </a:r>
          </a:p>
        </p:txBody>
      </p:sp>
      <p:graphicFrame>
        <p:nvGraphicFramePr>
          <p:cNvPr id="346115" name="Object 3"/>
          <p:cNvGraphicFramePr>
            <a:graphicFrameLocks noChangeAspect="1"/>
          </p:cNvGraphicFramePr>
          <p:nvPr>
            <p:ph idx="1"/>
          </p:nvPr>
        </p:nvGraphicFramePr>
        <p:xfrm>
          <a:off x="0" y="609600"/>
          <a:ext cx="8796338" cy="6284913"/>
        </p:xfrm>
        <a:graphic>
          <a:graphicData uri="http://schemas.openxmlformats.org/presentationml/2006/ole">
            <p:oleObj spid="_x0000_s346115" name="Chart" r:id="rId4" imgW="7400849" imgH="5152949" progId="Excel.Sheet.8">
              <p:embed/>
            </p:oleObj>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AutoShape 2"/>
          <p:cNvSpPr>
            <a:spLocks noGrp="1" noChangeArrowheads="1"/>
          </p:cNvSpPr>
          <p:nvPr>
            <p:ph type="title"/>
          </p:nvPr>
        </p:nvSpPr>
        <p:spPr>
          <a:xfrm>
            <a:off x="228600" y="457200"/>
            <a:ext cx="8686800" cy="1143000"/>
          </a:xfrm>
        </p:spPr>
        <p:txBody>
          <a:bodyPr/>
          <a:lstStyle/>
          <a:p>
            <a:pPr algn="ctr"/>
            <a:r>
              <a:rPr lang="en-US" sz="3200" dirty="0"/>
              <a:t>ATTITUDES &amp; BELIEFS</a:t>
            </a:r>
            <a:br>
              <a:rPr lang="en-US" sz="3200" dirty="0"/>
            </a:br>
            <a:r>
              <a:rPr lang="en-US" sz="3200" dirty="0"/>
              <a:t>Barriers to Managing LTBI in Your Practice</a:t>
            </a:r>
          </a:p>
        </p:txBody>
      </p:sp>
      <p:graphicFrame>
        <p:nvGraphicFramePr>
          <p:cNvPr id="335990" name="Group 118"/>
          <p:cNvGraphicFramePr>
            <a:graphicFrameLocks noGrp="1"/>
          </p:cNvGraphicFramePr>
          <p:nvPr>
            <p:ph sz="half" idx="4294967295"/>
          </p:nvPr>
        </p:nvGraphicFramePr>
        <p:xfrm>
          <a:off x="266700" y="3276600"/>
          <a:ext cx="8610600" cy="3344990"/>
        </p:xfrm>
        <a:graphic>
          <a:graphicData uri="http://schemas.openxmlformats.org/drawingml/2006/table">
            <a:tbl>
              <a:tblPr/>
              <a:tblGrid>
                <a:gridCol w="2286000"/>
                <a:gridCol w="1585913"/>
                <a:gridCol w="1528762"/>
                <a:gridCol w="1609725"/>
                <a:gridCol w="1600200"/>
              </a:tblGrid>
              <a:tr h="685800">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endParaRPr kumimoji="0" lang="en-US" sz="2400" b="0" i="0" u="none" strike="noStrike" cap="none" normalizeH="0" baseline="0" dirty="0" smtClean="0">
                        <a:ln>
                          <a:noFill/>
                        </a:ln>
                        <a:solidFill>
                          <a:schemeClr val="tx1"/>
                        </a:solidFill>
                        <a:effectLst/>
                        <a:latin typeface="Arial" charset="0"/>
                      </a:endParaRPr>
                    </a:p>
                  </a:txBody>
                  <a:tcPr marL="36576" marR="36576" marT="36576" marB="36576"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1" i="0" u="none" strike="noStrike" cap="none" normalizeH="0" baseline="0" dirty="0" smtClean="0">
                          <a:ln>
                            <a:noFill/>
                          </a:ln>
                          <a:solidFill>
                            <a:schemeClr val="tx1"/>
                          </a:solidFill>
                          <a:effectLst/>
                          <a:latin typeface="Arial" charset="0"/>
                        </a:rPr>
                        <a:t>Age</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1" i="0" u="none" strike="noStrike" cap="none" normalizeH="0" baseline="0" smtClean="0">
                          <a:ln>
                            <a:noFill/>
                          </a:ln>
                          <a:solidFill>
                            <a:schemeClr val="tx1"/>
                          </a:solidFill>
                          <a:effectLst/>
                          <a:latin typeface="Arial" charset="0"/>
                        </a:rPr>
                        <a:t>Practice</a:t>
                      </a:r>
                    </a:p>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1" i="0" u="none" strike="noStrike" cap="none" normalizeH="0" baseline="0" smtClean="0">
                          <a:ln>
                            <a:noFill/>
                          </a:ln>
                          <a:solidFill>
                            <a:schemeClr val="tx1"/>
                          </a:solidFill>
                          <a:effectLst/>
                          <a:latin typeface="Arial" charset="0"/>
                        </a:rPr>
                        <a:t>Type</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600" b="1" i="0" u="none" strike="noStrike" cap="none" normalizeH="0" baseline="0" smtClean="0">
                          <a:ln>
                            <a:noFill/>
                          </a:ln>
                          <a:solidFill>
                            <a:schemeClr val="tx1"/>
                          </a:solidFill>
                          <a:effectLst/>
                          <a:latin typeface="Arial" charset="0"/>
                        </a:rPr>
                        <a:t>Country</a:t>
                      </a:r>
                    </a:p>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600" b="1" i="0" u="none" strike="noStrike" cap="none" normalizeH="0" baseline="0" smtClean="0">
                          <a:ln>
                            <a:noFill/>
                          </a:ln>
                          <a:solidFill>
                            <a:schemeClr val="tx1"/>
                          </a:solidFill>
                          <a:effectLst/>
                          <a:latin typeface="Arial" charset="0"/>
                        </a:rPr>
                        <a:t>Residency</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1" i="0" u="none" strike="noStrike" cap="none" normalizeH="0" baseline="0" smtClean="0">
                          <a:ln>
                            <a:noFill/>
                          </a:ln>
                          <a:solidFill>
                            <a:schemeClr val="tx1"/>
                          </a:solidFill>
                          <a:effectLst/>
                          <a:latin typeface="Arial" charset="0"/>
                        </a:rPr>
                        <a:t>TB Training</a:t>
                      </a:r>
                    </a:p>
                  </a:txBody>
                  <a:tcPr marL="36576" marR="36576" marT="36576" marB="36576"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36613">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000" b="1" i="0" u="none" strike="noStrike" cap="none" normalizeH="0" baseline="0" dirty="0" smtClean="0">
                          <a:ln>
                            <a:noFill/>
                          </a:ln>
                          <a:solidFill>
                            <a:schemeClr val="tx1"/>
                          </a:solidFill>
                          <a:effectLst/>
                          <a:latin typeface="Arial" charset="0"/>
                        </a:rPr>
                        <a:t>Guidelines too rigid</a:t>
                      </a:r>
                    </a:p>
                  </a:txBody>
                  <a:tcPr marL="36576" marR="36576" marT="36576" marB="36576"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rPr>
                        <a:t>1.030 (0.18)</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altLang="zh-CN" sz="1800" b="1" i="0" u="none" strike="noStrike" cap="none" normalizeH="0" baseline="0" smtClean="0">
                          <a:ln>
                            <a:noFill/>
                          </a:ln>
                          <a:solidFill>
                            <a:srgbClr val="FF0000"/>
                          </a:solidFill>
                          <a:effectLst/>
                          <a:latin typeface="Arial" charset="0"/>
                          <a:ea typeface="宋体" pitchFamily="2" charset="-122"/>
                        </a:rPr>
                        <a:t>0.251 (0.01)</a:t>
                      </a:r>
                      <a:r>
                        <a:rPr kumimoji="0" lang="en-US" altLang="zh-CN" sz="1800" b="0" i="0" u="none" strike="noStrike" cap="none" normalizeH="0" baseline="0" smtClean="0">
                          <a:ln>
                            <a:noFill/>
                          </a:ln>
                          <a:solidFill>
                            <a:schemeClr val="tx1"/>
                          </a:solidFill>
                          <a:effectLst/>
                          <a:latin typeface="Arial" charset="0"/>
                          <a:ea typeface="宋体" pitchFamily="2" charset="-122"/>
                        </a:rPr>
                        <a:t> </a:t>
                      </a:r>
                      <a:endParaRPr kumimoji="0" lang="en-US" sz="1800" b="0" i="0" u="none" strike="noStrike" cap="none" normalizeH="0" baseline="0" smtClean="0">
                        <a:ln>
                          <a:noFill/>
                        </a:ln>
                        <a:solidFill>
                          <a:schemeClr val="tx1"/>
                        </a:solidFill>
                        <a:effectLst/>
                        <a:latin typeface="Arial" charset="0"/>
                      </a:endParaRP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pitchFamily="2" charset="-122"/>
                        </a:rPr>
                        <a:t>0.177 (0.08) </a:t>
                      </a:r>
                      <a:endParaRPr kumimoji="0" lang="en-US" sz="1800" b="0" i="0" u="none" strike="noStrike" cap="none" normalizeH="0" baseline="0" smtClean="0">
                        <a:ln>
                          <a:noFill/>
                        </a:ln>
                        <a:solidFill>
                          <a:schemeClr val="tx1"/>
                        </a:solidFill>
                        <a:effectLst/>
                        <a:latin typeface="Arial" charset="0"/>
                      </a:endParaRP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pitchFamily="2" charset="-122"/>
                        </a:rPr>
                        <a:t>2.149 (0.15) </a:t>
                      </a:r>
                      <a:endParaRPr kumimoji="0" lang="en-US" sz="1800" b="0" i="0" u="none" strike="noStrike" cap="none" normalizeH="0" baseline="0" smtClean="0">
                        <a:ln>
                          <a:noFill/>
                        </a:ln>
                        <a:solidFill>
                          <a:schemeClr val="tx1"/>
                        </a:solidFill>
                        <a:effectLst/>
                        <a:latin typeface="Arial" charset="0"/>
                      </a:endParaRPr>
                    </a:p>
                  </a:txBody>
                  <a:tcPr marL="36576" marR="36576" marT="36576" marB="36576"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35025">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000" b="1" i="0" u="none" strike="noStrike" cap="none" normalizeH="0" baseline="0" smtClean="0">
                          <a:ln>
                            <a:noFill/>
                          </a:ln>
                          <a:solidFill>
                            <a:schemeClr val="tx1"/>
                          </a:solidFill>
                          <a:effectLst/>
                          <a:latin typeface="Arial" charset="0"/>
                        </a:rPr>
                        <a:t>Productivity pressure</a:t>
                      </a:r>
                    </a:p>
                  </a:txBody>
                  <a:tcPr marL="36576" marR="36576" marT="36576" marB="36576"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rPr>
                        <a:t>0.992 (0.72)</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1" i="0" u="none" strike="noStrike" cap="none" normalizeH="0" baseline="0" dirty="0" smtClean="0">
                          <a:ln>
                            <a:noFill/>
                          </a:ln>
                          <a:solidFill>
                            <a:srgbClr val="FF0000"/>
                          </a:solidFill>
                          <a:effectLst/>
                          <a:latin typeface="Arial" charset="0"/>
                        </a:rPr>
                        <a:t>0.292 (0.02)</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rPr>
                        <a:t>0.340 (0.16)</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rPr>
                        <a:t>1.732 (0.24)</a:t>
                      </a:r>
                    </a:p>
                  </a:txBody>
                  <a:tcPr marL="36576" marR="36576" marT="36576" marB="36576"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36613">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000" b="1" i="0" u="none" strike="noStrike" cap="none" normalizeH="0" baseline="0" dirty="0" smtClean="0">
                          <a:ln>
                            <a:noFill/>
                          </a:ln>
                          <a:solidFill>
                            <a:schemeClr val="tx1"/>
                          </a:solidFill>
                          <a:effectLst/>
                          <a:latin typeface="Arial" charset="0"/>
                        </a:rPr>
                        <a:t>BCG vaccine prevents</a:t>
                      </a:r>
                      <a:br>
                        <a:rPr kumimoji="0" lang="en-US" sz="2000" b="1" i="0" u="none" strike="noStrike" cap="none" normalizeH="0" baseline="0" dirty="0" smtClean="0">
                          <a:ln>
                            <a:noFill/>
                          </a:ln>
                          <a:solidFill>
                            <a:schemeClr val="tx1"/>
                          </a:solidFill>
                          <a:effectLst/>
                          <a:latin typeface="Arial" charset="0"/>
                        </a:rPr>
                      </a:br>
                      <a:r>
                        <a:rPr kumimoji="0" lang="en-US" sz="2000" b="1" i="0" u="none" strike="noStrike" cap="none" normalizeH="0" baseline="0" dirty="0" smtClean="0">
                          <a:ln>
                            <a:noFill/>
                          </a:ln>
                          <a:solidFill>
                            <a:schemeClr val="tx1"/>
                          </a:solidFill>
                          <a:effectLst/>
                          <a:latin typeface="Arial" charset="0"/>
                        </a:rPr>
                        <a:t>accurate </a:t>
                      </a:r>
                      <a:r>
                        <a:rPr kumimoji="0" lang="en-US" sz="2000" b="1" i="0" u="none" strike="noStrike" cap="none" normalizeH="0" baseline="0" dirty="0" err="1" smtClean="0">
                          <a:ln>
                            <a:noFill/>
                          </a:ln>
                          <a:solidFill>
                            <a:schemeClr val="tx1"/>
                          </a:solidFill>
                          <a:effectLst/>
                          <a:latin typeface="Arial" charset="0"/>
                        </a:rPr>
                        <a:t>Dx</a:t>
                      </a:r>
                      <a:endParaRPr kumimoji="0" lang="en-US" sz="2000" b="1" i="0" u="none" strike="noStrike" cap="none" normalizeH="0" baseline="0" dirty="0" smtClean="0">
                        <a:ln>
                          <a:noFill/>
                        </a:ln>
                        <a:solidFill>
                          <a:schemeClr val="tx1"/>
                        </a:solidFill>
                        <a:effectLst/>
                        <a:latin typeface="Arial" charset="0"/>
                      </a:endParaRPr>
                    </a:p>
                  </a:txBody>
                  <a:tcPr marL="36576" marR="36576" marT="36576" marB="36576"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0.986 (0.56)</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rPr>
                        <a:t>0.406 (0.10)</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rPr>
                        <a:t>0.632 (0.64)</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rPr>
                        <a:t>0.618 (0.34)</a:t>
                      </a:r>
                    </a:p>
                  </a:txBody>
                  <a:tcPr marL="36576" marR="36576" marT="36576" marB="36576"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 name="Content Placeholder 5"/>
          <p:cNvSpPr>
            <a:spLocks noGrp="1"/>
          </p:cNvSpPr>
          <p:nvPr>
            <p:ph idx="1"/>
          </p:nvPr>
        </p:nvSpPr>
        <p:spPr>
          <a:xfrm>
            <a:off x="457200" y="1457325"/>
            <a:ext cx="8229600" cy="4333875"/>
          </a:xfrm>
        </p:spPr>
        <p:txBody>
          <a:bodyPr/>
          <a:lstStyle/>
          <a:p>
            <a:r>
              <a:rPr lang="en-US" sz="1600" dirty="0" smtClean="0"/>
              <a:t>Table shows Odds Ratio (OR) and p-values of each variable based on multivariable ordinal logistic regression using baseline data.</a:t>
            </a:r>
          </a:p>
          <a:p>
            <a:pPr lvl="1"/>
            <a:r>
              <a:rPr lang="en-US" sz="1400" dirty="0" smtClean="0"/>
              <a:t>Age: Continuous</a:t>
            </a:r>
          </a:p>
          <a:p>
            <a:pPr lvl="1"/>
            <a:r>
              <a:rPr lang="en-US" sz="1400" dirty="0" smtClean="0"/>
              <a:t>Practice Type: Private (baseline) Vs. Public</a:t>
            </a:r>
          </a:p>
          <a:p>
            <a:pPr lvl="1"/>
            <a:r>
              <a:rPr lang="en-US" sz="1400" dirty="0" smtClean="0"/>
              <a:t>Country Residency:  US (baseline) Vs. Other</a:t>
            </a:r>
          </a:p>
          <a:p>
            <a:pPr lvl="1"/>
            <a:r>
              <a:rPr lang="en-US" sz="1400" dirty="0" smtClean="0"/>
              <a:t>TB Training: No Previous Training (baseline) Vs Former TB Training </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body" idx="1"/>
          </p:nvPr>
        </p:nvSpPr>
        <p:spPr>
          <a:xfrm>
            <a:off x="838200" y="1524000"/>
            <a:ext cx="7848600" cy="4486275"/>
          </a:xfrm>
        </p:spPr>
        <p:txBody>
          <a:bodyPr/>
          <a:lstStyle/>
          <a:p>
            <a:pPr>
              <a:spcBef>
                <a:spcPts val="0"/>
              </a:spcBef>
              <a:spcAft>
                <a:spcPts val="500"/>
              </a:spcAft>
              <a:buFont typeface="Wingdings" pitchFamily="2" charset="2"/>
              <a:buNone/>
            </a:pPr>
            <a:r>
              <a:rPr lang="en-US" sz="2000" b="1" dirty="0">
                <a:solidFill>
                  <a:schemeClr val="tx2"/>
                </a:solidFill>
              </a:rPr>
              <a:t>Jessie Wing, MD</a:t>
            </a:r>
            <a:r>
              <a:rPr lang="en-US" sz="2000" dirty="0">
                <a:solidFill>
                  <a:schemeClr val="tx2"/>
                </a:solidFill>
              </a:rPr>
              <a:t>, Hawaii State Department of Health</a:t>
            </a:r>
          </a:p>
          <a:p>
            <a:pPr>
              <a:spcBef>
                <a:spcPts val="0"/>
              </a:spcBef>
              <a:spcAft>
                <a:spcPts val="500"/>
              </a:spcAft>
              <a:buFont typeface="Wingdings" pitchFamily="2" charset="2"/>
              <a:buNone/>
            </a:pPr>
            <a:r>
              <a:rPr lang="en-US" sz="2000" b="1" dirty="0">
                <a:solidFill>
                  <a:schemeClr val="tx2"/>
                </a:solidFill>
              </a:rPr>
              <a:t>John Bernardo, MD</a:t>
            </a:r>
            <a:r>
              <a:rPr lang="en-US" sz="2000" dirty="0">
                <a:solidFill>
                  <a:schemeClr val="tx2"/>
                </a:solidFill>
              </a:rPr>
              <a:t>, Massachusetts Department of Health</a:t>
            </a:r>
          </a:p>
          <a:p>
            <a:pPr>
              <a:spcBef>
                <a:spcPts val="0"/>
              </a:spcBef>
              <a:spcAft>
                <a:spcPts val="500"/>
              </a:spcAft>
              <a:buFont typeface="Wingdings" pitchFamily="2" charset="2"/>
              <a:buNone/>
            </a:pPr>
            <a:r>
              <a:rPr lang="en-US" sz="2000" b="1" dirty="0" err="1">
                <a:solidFill>
                  <a:schemeClr val="tx2"/>
                </a:solidFill>
              </a:rPr>
              <a:t>Ximena</a:t>
            </a:r>
            <a:r>
              <a:rPr lang="en-US" sz="2000" b="1" dirty="0">
                <a:solidFill>
                  <a:schemeClr val="tx2"/>
                </a:solidFill>
              </a:rPr>
              <a:t> </a:t>
            </a:r>
            <a:r>
              <a:rPr lang="en-US" sz="2000" b="1" dirty="0" err="1">
                <a:solidFill>
                  <a:schemeClr val="tx2"/>
                </a:solidFill>
              </a:rPr>
              <a:t>Urrutia</a:t>
            </a:r>
            <a:r>
              <a:rPr lang="en-US" sz="2000" b="1" dirty="0">
                <a:solidFill>
                  <a:schemeClr val="tx2"/>
                </a:solidFill>
              </a:rPr>
              <a:t> Rojas, PhD &amp; Steve Weis, DO</a:t>
            </a:r>
            <a:r>
              <a:rPr lang="en-US" sz="2000" dirty="0">
                <a:solidFill>
                  <a:schemeClr val="tx2"/>
                </a:solidFill>
              </a:rPr>
              <a:t>, University of North Texas at Fort Worth</a:t>
            </a:r>
          </a:p>
          <a:p>
            <a:pPr>
              <a:spcBef>
                <a:spcPts val="0"/>
              </a:spcBef>
              <a:spcAft>
                <a:spcPts val="500"/>
              </a:spcAft>
              <a:buFont typeface="Wingdings" pitchFamily="2" charset="2"/>
              <a:buNone/>
            </a:pPr>
            <a:r>
              <a:rPr lang="en-US" sz="2000" b="1" dirty="0">
                <a:solidFill>
                  <a:schemeClr val="tx2"/>
                </a:solidFill>
              </a:rPr>
              <a:t>Edward A. Chow, MD</a:t>
            </a:r>
            <a:r>
              <a:rPr lang="en-US" sz="2000" dirty="0">
                <a:solidFill>
                  <a:schemeClr val="tx2"/>
                </a:solidFill>
              </a:rPr>
              <a:t>, Chinese Community Health Care Association in San Francisco, CA</a:t>
            </a:r>
          </a:p>
          <a:p>
            <a:pPr>
              <a:spcBef>
                <a:spcPts val="0"/>
              </a:spcBef>
              <a:spcAft>
                <a:spcPts val="500"/>
              </a:spcAft>
              <a:buFont typeface="Wingdings" pitchFamily="2" charset="2"/>
              <a:buNone/>
            </a:pPr>
            <a:r>
              <a:rPr lang="en-US" sz="2000" b="1" dirty="0">
                <a:solidFill>
                  <a:schemeClr val="tx2"/>
                </a:solidFill>
              </a:rPr>
              <a:t>Glen </a:t>
            </a:r>
            <a:r>
              <a:rPr lang="en-US" sz="2000" b="1" dirty="0" err="1">
                <a:solidFill>
                  <a:schemeClr val="tx2"/>
                </a:solidFill>
              </a:rPr>
              <a:t>Pacio</a:t>
            </a:r>
            <a:r>
              <a:rPr lang="en-US" sz="2000" b="1" dirty="0">
                <a:solidFill>
                  <a:schemeClr val="tx2"/>
                </a:solidFill>
              </a:rPr>
              <a:t>, MD</a:t>
            </a:r>
            <a:r>
              <a:rPr lang="en-US" sz="2000" dirty="0">
                <a:solidFill>
                  <a:schemeClr val="tx2"/>
                </a:solidFill>
              </a:rPr>
              <a:t>, Filipino American Physicians of Washington State</a:t>
            </a:r>
          </a:p>
          <a:p>
            <a:pPr>
              <a:spcBef>
                <a:spcPts val="0"/>
              </a:spcBef>
              <a:spcAft>
                <a:spcPts val="500"/>
              </a:spcAft>
              <a:buFont typeface="Wingdings" pitchFamily="2" charset="2"/>
              <a:buNone/>
            </a:pPr>
            <a:r>
              <a:rPr lang="en-US" sz="2000" b="1" dirty="0" err="1">
                <a:solidFill>
                  <a:schemeClr val="tx2"/>
                </a:solidFill>
              </a:rPr>
              <a:t>Masae</a:t>
            </a:r>
            <a:r>
              <a:rPr lang="en-US" sz="2000" b="1" dirty="0">
                <a:solidFill>
                  <a:schemeClr val="tx2"/>
                </a:solidFill>
              </a:rPr>
              <a:t> Kawamura, MD</a:t>
            </a:r>
            <a:r>
              <a:rPr lang="en-US" sz="2000" dirty="0">
                <a:solidFill>
                  <a:schemeClr val="tx2"/>
                </a:solidFill>
              </a:rPr>
              <a:t>, San Francisco Dept. of Public Health, </a:t>
            </a:r>
            <a:r>
              <a:rPr lang="en-US" sz="2000" dirty="0" smtClean="0">
                <a:solidFill>
                  <a:schemeClr val="tx2"/>
                </a:solidFill>
              </a:rPr>
              <a:t/>
            </a:r>
            <a:br>
              <a:rPr lang="en-US" sz="2000" dirty="0" smtClean="0">
                <a:solidFill>
                  <a:schemeClr val="tx2"/>
                </a:solidFill>
              </a:rPr>
            </a:br>
            <a:r>
              <a:rPr lang="en-US" sz="2000" dirty="0" smtClean="0">
                <a:solidFill>
                  <a:schemeClr val="tx2"/>
                </a:solidFill>
              </a:rPr>
              <a:t>TB </a:t>
            </a:r>
            <a:r>
              <a:rPr lang="en-US" sz="2000" dirty="0">
                <a:solidFill>
                  <a:schemeClr val="tx2"/>
                </a:solidFill>
              </a:rPr>
              <a:t>Control</a:t>
            </a:r>
          </a:p>
          <a:p>
            <a:pPr>
              <a:spcBef>
                <a:spcPts val="0"/>
              </a:spcBef>
              <a:spcAft>
                <a:spcPts val="500"/>
              </a:spcAft>
              <a:buFont typeface="Wingdings" pitchFamily="2" charset="2"/>
              <a:buNone/>
            </a:pPr>
            <a:r>
              <a:rPr lang="en-US" sz="2000" b="1" dirty="0">
                <a:solidFill>
                  <a:schemeClr val="tx2"/>
                </a:solidFill>
              </a:rPr>
              <a:t>Jeffrey B. Caballero, MPH,</a:t>
            </a:r>
            <a:r>
              <a:rPr lang="en-US" sz="2000" dirty="0">
                <a:solidFill>
                  <a:schemeClr val="tx2"/>
                </a:solidFill>
              </a:rPr>
              <a:t> Association of Asian Pacific Community Health Organizations in Orange County, CA &amp; Honolulu, HI</a:t>
            </a:r>
          </a:p>
          <a:p>
            <a:pPr>
              <a:spcBef>
                <a:spcPts val="0"/>
              </a:spcBef>
              <a:spcAft>
                <a:spcPts val="500"/>
              </a:spcAft>
              <a:buFont typeface="Wingdings" pitchFamily="2" charset="2"/>
              <a:buNone/>
            </a:pPr>
            <a:r>
              <a:rPr lang="en-US" sz="2000" b="1" dirty="0" err="1">
                <a:solidFill>
                  <a:schemeClr val="tx2"/>
                </a:solidFill>
              </a:rPr>
              <a:t>Masa</a:t>
            </a:r>
            <a:r>
              <a:rPr lang="en-US" sz="2000" b="1" dirty="0">
                <a:solidFill>
                  <a:schemeClr val="tx2"/>
                </a:solidFill>
              </a:rPr>
              <a:t> Narita, MD,</a:t>
            </a:r>
            <a:r>
              <a:rPr lang="en-US" sz="2000" dirty="0">
                <a:solidFill>
                  <a:schemeClr val="tx2"/>
                </a:solidFill>
              </a:rPr>
              <a:t> Public Health-- Seattle &amp; King County</a:t>
            </a:r>
          </a:p>
          <a:p>
            <a:pPr>
              <a:spcBef>
                <a:spcPts val="0"/>
              </a:spcBef>
              <a:spcAft>
                <a:spcPts val="500"/>
              </a:spcAft>
              <a:buFont typeface="Wingdings" pitchFamily="2" charset="2"/>
              <a:buNone/>
            </a:pPr>
            <a:r>
              <a:rPr lang="en-US" sz="2000" b="1" dirty="0">
                <a:solidFill>
                  <a:schemeClr val="tx2"/>
                </a:solidFill>
              </a:rPr>
              <a:t>Nan </a:t>
            </a:r>
            <a:r>
              <a:rPr lang="en-US" sz="2000" b="1" dirty="0" err="1">
                <a:solidFill>
                  <a:schemeClr val="tx2"/>
                </a:solidFill>
              </a:rPr>
              <a:t>Hu</a:t>
            </a:r>
            <a:r>
              <a:rPr lang="en-US" sz="2000" b="1" dirty="0">
                <a:solidFill>
                  <a:schemeClr val="tx2"/>
                </a:solidFill>
              </a:rPr>
              <a:t>, </a:t>
            </a:r>
            <a:r>
              <a:rPr lang="en-US" sz="2000" b="1" dirty="0" err="1">
                <a:solidFill>
                  <a:schemeClr val="tx2"/>
                </a:solidFill>
              </a:rPr>
              <a:t>MSc</a:t>
            </a:r>
            <a:r>
              <a:rPr lang="en-US" sz="2000" b="1" dirty="0">
                <a:solidFill>
                  <a:schemeClr val="tx2"/>
                </a:solidFill>
              </a:rPr>
              <a:t>, </a:t>
            </a:r>
            <a:r>
              <a:rPr lang="en-US" sz="2000" dirty="0">
                <a:solidFill>
                  <a:schemeClr val="tx2"/>
                </a:solidFill>
              </a:rPr>
              <a:t>Department of Biostatistics, University of Washington </a:t>
            </a:r>
          </a:p>
        </p:txBody>
      </p:sp>
      <p:sp>
        <p:nvSpPr>
          <p:cNvPr id="192515" name="Text Box 3"/>
          <p:cNvSpPr txBox="1">
            <a:spLocks noChangeArrowheads="1"/>
          </p:cNvSpPr>
          <p:nvPr/>
        </p:nvSpPr>
        <p:spPr bwMode="auto">
          <a:xfrm>
            <a:off x="990600" y="838200"/>
            <a:ext cx="7239000" cy="366713"/>
          </a:xfrm>
          <a:prstGeom prst="rect">
            <a:avLst/>
          </a:prstGeom>
          <a:noFill/>
          <a:ln w="9525">
            <a:noFill/>
            <a:miter lim="800000"/>
            <a:headEnd/>
            <a:tailEnd/>
          </a:ln>
          <a:effectLst/>
        </p:spPr>
        <p:txBody>
          <a:bodyPr>
            <a:spAutoFit/>
          </a:bodyPr>
          <a:lstStyle/>
          <a:p>
            <a:endParaRPr lang="en-US" sz="1800"/>
          </a:p>
        </p:txBody>
      </p:sp>
      <p:sp>
        <p:nvSpPr>
          <p:cNvPr id="192516" name="AutoShape 4"/>
          <p:cNvSpPr>
            <a:spLocks noGrp="1" noChangeArrowheads="1"/>
          </p:cNvSpPr>
          <p:nvPr>
            <p:ph type="title"/>
          </p:nvPr>
        </p:nvSpPr>
        <p:spPr>
          <a:xfrm>
            <a:off x="762000" y="762000"/>
            <a:ext cx="7924800" cy="533400"/>
          </a:xfrm>
          <a:noFill/>
          <a:ln/>
        </p:spPr>
        <p:txBody>
          <a:bodyPr/>
          <a:lstStyle/>
          <a:p>
            <a:r>
              <a:rPr lang="en-US" u="sng" dirty="0"/>
              <a:t>Collaborators</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AutoShape 2"/>
          <p:cNvSpPr>
            <a:spLocks noGrp="1" noChangeArrowheads="1"/>
          </p:cNvSpPr>
          <p:nvPr>
            <p:ph type="title"/>
          </p:nvPr>
        </p:nvSpPr>
        <p:spPr>
          <a:xfrm>
            <a:off x="762000" y="533400"/>
            <a:ext cx="7924800" cy="1143000"/>
          </a:xfrm>
        </p:spPr>
        <p:txBody>
          <a:bodyPr/>
          <a:lstStyle/>
          <a:p>
            <a:pPr algn="ctr"/>
            <a:r>
              <a:rPr lang="en-US" sz="3200" dirty="0"/>
              <a:t>ATTITUDES &amp; BELIEFS</a:t>
            </a:r>
            <a:br>
              <a:rPr lang="en-US" sz="3200" dirty="0"/>
            </a:br>
            <a:r>
              <a:rPr lang="en-US" sz="2800" dirty="0"/>
              <a:t>Indicate how much you agree or disagree</a:t>
            </a:r>
          </a:p>
        </p:txBody>
      </p:sp>
      <p:graphicFrame>
        <p:nvGraphicFramePr>
          <p:cNvPr id="344311" name="Group 247"/>
          <p:cNvGraphicFramePr>
            <a:graphicFrameLocks noGrp="1"/>
          </p:cNvGraphicFramePr>
          <p:nvPr>
            <p:ph sz="half" idx="4294967295"/>
          </p:nvPr>
        </p:nvGraphicFramePr>
        <p:xfrm>
          <a:off x="266700" y="2273173"/>
          <a:ext cx="8610600" cy="4356227"/>
        </p:xfrm>
        <a:graphic>
          <a:graphicData uri="http://schemas.openxmlformats.org/drawingml/2006/table">
            <a:tbl>
              <a:tblPr/>
              <a:tblGrid>
                <a:gridCol w="3114675"/>
                <a:gridCol w="1282700"/>
                <a:gridCol w="1465263"/>
                <a:gridCol w="1373187"/>
                <a:gridCol w="1374775"/>
              </a:tblGrid>
              <a:tr h="0">
                <a:tc>
                  <a:txBody>
                    <a:bodyPr/>
                    <a:lstStyle/>
                    <a:p>
                      <a:pPr marL="0" marR="0" lvl="0" indent="0" algn="l" defTabSz="914400" rtl="0" eaLnBrk="1" fontAlgn="base" latinLnBrk="0" hangingPunct="1">
                        <a:lnSpc>
                          <a:spcPct val="100000"/>
                        </a:lnSpc>
                        <a:spcBef>
                          <a:spcPts val="0"/>
                        </a:spcBef>
                        <a:spcAft>
                          <a:spcPct val="0"/>
                        </a:spcAft>
                        <a:buClr>
                          <a:schemeClr val="tx1"/>
                        </a:buClr>
                        <a:buSzPct val="75000"/>
                        <a:buFont typeface="Wingdings" pitchFamily="2" charset="2"/>
                        <a:buNone/>
                        <a:tabLst/>
                      </a:pPr>
                      <a:endParaRPr kumimoji="0" lang="en-US" sz="2400" b="0" i="0" u="none" strike="noStrike" cap="none" normalizeH="0" baseline="0" dirty="0" smtClean="0">
                        <a:ln>
                          <a:noFill/>
                        </a:ln>
                        <a:solidFill>
                          <a:schemeClr val="tx1"/>
                        </a:solidFill>
                        <a:effectLst/>
                        <a:latin typeface="Arial" charset="0"/>
                      </a:endParaRPr>
                    </a:p>
                  </a:txBody>
                  <a:tcPr marL="36576" marR="36576" marT="36576" marB="36576"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1" i="0" u="none" strike="noStrike" cap="none" normalizeH="0" baseline="0" smtClean="0">
                          <a:ln>
                            <a:noFill/>
                          </a:ln>
                          <a:solidFill>
                            <a:schemeClr val="tx1"/>
                          </a:solidFill>
                          <a:effectLst/>
                          <a:latin typeface="Arial" charset="0"/>
                        </a:rPr>
                        <a:t>Age</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1" i="0" u="none" strike="noStrike" cap="none" normalizeH="0" baseline="0" dirty="0" smtClean="0">
                          <a:ln>
                            <a:noFill/>
                          </a:ln>
                          <a:solidFill>
                            <a:schemeClr val="tx1"/>
                          </a:solidFill>
                          <a:effectLst/>
                          <a:latin typeface="Arial" charset="0"/>
                        </a:rPr>
                        <a:t>Practice</a:t>
                      </a:r>
                    </a:p>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1" i="0" u="none" strike="noStrike" cap="none" normalizeH="0" baseline="0" dirty="0" smtClean="0">
                          <a:ln>
                            <a:noFill/>
                          </a:ln>
                          <a:solidFill>
                            <a:schemeClr val="tx1"/>
                          </a:solidFill>
                          <a:effectLst/>
                          <a:latin typeface="Arial" charset="0"/>
                        </a:rPr>
                        <a:t>Type</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1" i="0" u="none" strike="noStrike" cap="none" normalizeH="0" baseline="0" smtClean="0">
                          <a:ln>
                            <a:noFill/>
                          </a:ln>
                          <a:solidFill>
                            <a:schemeClr val="tx1"/>
                          </a:solidFill>
                          <a:effectLst/>
                          <a:latin typeface="Arial" charset="0"/>
                        </a:rPr>
                        <a:t>Country</a:t>
                      </a:r>
                    </a:p>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1" i="0" u="none" strike="noStrike" cap="none" normalizeH="0" baseline="0" smtClean="0">
                          <a:ln>
                            <a:noFill/>
                          </a:ln>
                          <a:solidFill>
                            <a:schemeClr val="tx1"/>
                          </a:solidFill>
                          <a:effectLst/>
                          <a:latin typeface="Arial" charset="0"/>
                        </a:rPr>
                        <a:t>Residency</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1" i="0" u="none" strike="noStrike" cap="none" normalizeH="0" baseline="0" smtClean="0">
                          <a:ln>
                            <a:noFill/>
                          </a:ln>
                          <a:solidFill>
                            <a:schemeClr val="tx1"/>
                          </a:solidFill>
                          <a:effectLst/>
                          <a:latin typeface="Arial" charset="0"/>
                        </a:rPr>
                        <a:t>TB Training</a:t>
                      </a:r>
                    </a:p>
                  </a:txBody>
                  <a:tcPr marL="36576" marR="36576" marT="36576" marB="36576"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9600">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1" i="0" u="none" strike="noStrike" cap="none" normalizeH="0" baseline="0" dirty="0" smtClean="0">
                          <a:ln>
                            <a:noFill/>
                          </a:ln>
                          <a:solidFill>
                            <a:schemeClr val="tx1"/>
                          </a:solidFill>
                          <a:effectLst/>
                          <a:latin typeface="Arial" charset="0"/>
                        </a:rPr>
                        <a:t>Reimbursement for LTBI is not a worry</a:t>
                      </a:r>
                    </a:p>
                  </a:txBody>
                  <a:tcPr marL="36576" marR="36576" marT="36576" marB="36576"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rPr>
                        <a:t>1.021 (0.16)</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0" i="0" u="none" strike="noStrike" cap="none" normalizeH="0" baseline="0" smtClean="0">
                          <a:ln>
                            <a:noFill/>
                          </a:ln>
                          <a:solidFill>
                            <a:schemeClr val="tx1"/>
                          </a:solidFill>
                          <a:effectLst/>
                          <a:latin typeface="Arial" charset="0"/>
                        </a:rPr>
                        <a:t>1.257 (0.44)</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0" i="0" u="none" strike="noStrike" cap="none" normalizeH="0" baseline="0" smtClean="0">
                          <a:ln>
                            <a:noFill/>
                          </a:ln>
                          <a:solidFill>
                            <a:schemeClr val="tx1"/>
                          </a:solidFill>
                          <a:effectLst/>
                          <a:latin typeface="Arial" charset="0"/>
                        </a:rPr>
                        <a:t>0.992 (0.99)</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0" i="0" u="none" strike="noStrike" cap="none" normalizeH="0" baseline="0" smtClean="0">
                          <a:ln>
                            <a:noFill/>
                          </a:ln>
                          <a:solidFill>
                            <a:schemeClr val="tx1"/>
                          </a:solidFill>
                          <a:effectLst/>
                          <a:latin typeface="Arial" charset="0"/>
                        </a:rPr>
                        <a:t>1.347 (0.62)</a:t>
                      </a:r>
                    </a:p>
                  </a:txBody>
                  <a:tcPr marL="36576" marR="36576" marT="36576" marB="36576"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9600">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1" i="0" u="none" strike="noStrike" cap="none" normalizeH="0" baseline="0" smtClean="0">
                          <a:ln>
                            <a:noFill/>
                          </a:ln>
                          <a:solidFill>
                            <a:schemeClr val="tx1"/>
                          </a:solidFill>
                          <a:effectLst/>
                          <a:latin typeface="Arial" charset="0"/>
                        </a:rPr>
                        <a:t>Managing LTBI should happen in primary care</a:t>
                      </a:r>
                    </a:p>
                  </a:txBody>
                  <a:tcPr marL="36576" marR="36576" marT="36576" marB="36576"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1" i="0" u="none" strike="noStrike" cap="none" normalizeH="0" baseline="0" dirty="0" smtClean="0">
                          <a:ln>
                            <a:noFill/>
                          </a:ln>
                          <a:solidFill>
                            <a:srgbClr val="FF0000"/>
                          </a:solidFill>
                          <a:effectLst/>
                          <a:latin typeface="Arial" charset="0"/>
                        </a:rPr>
                        <a:t>1.038 (0.02)</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rPr>
                        <a:t>0.883 (0.73)</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0" i="0" u="none" strike="noStrike" cap="none" normalizeH="0" baseline="0" smtClean="0">
                          <a:ln>
                            <a:noFill/>
                          </a:ln>
                          <a:solidFill>
                            <a:schemeClr val="tx1"/>
                          </a:solidFill>
                          <a:effectLst/>
                          <a:latin typeface="Arial" charset="0"/>
                        </a:rPr>
                        <a:t>0.499 (0.28)</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0" i="0" u="none" strike="noStrike" cap="none" normalizeH="0" baseline="0" smtClean="0">
                          <a:ln>
                            <a:noFill/>
                          </a:ln>
                          <a:solidFill>
                            <a:schemeClr val="tx1"/>
                          </a:solidFill>
                          <a:effectLst/>
                          <a:latin typeface="Arial" charset="0"/>
                        </a:rPr>
                        <a:t>1.479 (0.25)</a:t>
                      </a:r>
                    </a:p>
                  </a:txBody>
                  <a:tcPr marL="36576" marR="36576" marT="36576" marB="36576"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9600">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1" i="0" u="none" strike="noStrike" cap="none" normalizeH="0" baseline="0" smtClean="0">
                          <a:ln>
                            <a:noFill/>
                          </a:ln>
                          <a:solidFill>
                            <a:schemeClr val="tx1"/>
                          </a:solidFill>
                          <a:effectLst/>
                          <a:latin typeface="Arial" charset="0"/>
                        </a:rPr>
                        <a:t>Managing LTBI and TB are government responsibility</a:t>
                      </a:r>
                    </a:p>
                  </a:txBody>
                  <a:tcPr marL="36576" marR="36576" marT="36576" marB="36576"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rPr>
                        <a:t>0.995 (0.89)</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1" i="0" u="none" strike="noStrike" cap="none" normalizeH="0" baseline="0" dirty="0" smtClean="0">
                          <a:ln>
                            <a:noFill/>
                          </a:ln>
                          <a:solidFill>
                            <a:srgbClr val="FF0000"/>
                          </a:solidFill>
                          <a:effectLst/>
                          <a:latin typeface="Arial" charset="0"/>
                        </a:rPr>
                        <a:t>3.207 (0.001)</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0" i="0" u="none" strike="noStrike" cap="none" normalizeH="0" baseline="0" smtClean="0">
                          <a:ln>
                            <a:noFill/>
                          </a:ln>
                          <a:solidFill>
                            <a:schemeClr val="tx1"/>
                          </a:solidFill>
                          <a:effectLst/>
                          <a:latin typeface="Arial" charset="0"/>
                        </a:rPr>
                        <a:t>1.461 (0.69)</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0" i="0" u="none" strike="noStrike" cap="none" normalizeH="0" baseline="0" smtClean="0">
                          <a:ln>
                            <a:noFill/>
                          </a:ln>
                          <a:solidFill>
                            <a:schemeClr val="tx1"/>
                          </a:solidFill>
                          <a:effectLst/>
                          <a:latin typeface="Arial" charset="0"/>
                        </a:rPr>
                        <a:t>0.574 (037)</a:t>
                      </a:r>
                    </a:p>
                  </a:txBody>
                  <a:tcPr marL="36576" marR="36576" marT="36576" marB="36576"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9600">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1" i="0" u="none" strike="noStrike" cap="none" normalizeH="0" baseline="0" smtClean="0">
                          <a:ln>
                            <a:noFill/>
                          </a:ln>
                          <a:solidFill>
                            <a:schemeClr val="tx1"/>
                          </a:solidFill>
                          <a:effectLst/>
                          <a:latin typeface="Arial" charset="0"/>
                        </a:rPr>
                        <a:t>My patients not at high risk for active TB</a:t>
                      </a:r>
                    </a:p>
                  </a:txBody>
                  <a:tcPr marL="36576" marR="36576" marT="36576" marB="36576"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0" i="0" u="none" strike="noStrike" cap="none" normalizeH="0" baseline="0" smtClean="0">
                          <a:ln>
                            <a:noFill/>
                          </a:ln>
                          <a:solidFill>
                            <a:schemeClr val="tx1"/>
                          </a:solidFill>
                          <a:effectLst/>
                          <a:latin typeface="Arial" charset="0"/>
                        </a:rPr>
                        <a:t>1.016 (0.42)</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1" i="0" u="none" strike="noStrike" cap="none" normalizeH="0" baseline="0" dirty="0" smtClean="0">
                          <a:ln>
                            <a:noFill/>
                          </a:ln>
                          <a:solidFill>
                            <a:srgbClr val="FF0000"/>
                          </a:solidFill>
                          <a:effectLst/>
                          <a:latin typeface="Arial" charset="0"/>
                        </a:rPr>
                        <a:t>0.225 (0.01)</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rPr>
                        <a:t>0.449 (0.36)</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0" i="0" u="none" strike="noStrike" cap="none" normalizeH="0" baseline="0" smtClean="0">
                          <a:ln>
                            <a:noFill/>
                          </a:ln>
                          <a:solidFill>
                            <a:schemeClr val="tx1"/>
                          </a:solidFill>
                          <a:effectLst/>
                          <a:latin typeface="Arial" charset="0"/>
                        </a:rPr>
                        <a:t>1.195 (0.71)</a:t>
                      </a:r>
                    </a:p>
                  </a:txBody>
                  <a:tcPr marL="36576" marR="36576" marT="36576" marB="36576"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9600">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1" i="0" u="none" strike="noStrike" cap="none" normalizeH="0" baseline="0" smtClean="0">
                          <a:ln>
                            <a:noFill/>
                          </a:ln>
                          <a:solidFill>
                            <a:schemeClr val="tx1"/>
                          </a:solidFill>
                          <a:effectLst/>
                          <a:latin typeface="Arial" charset="0"/>
                        </a:rPr>
                        <a:t>LTBI guidelines in FB elderly unclear</a:t>
                      </a:r>
                    </a:p>
                  </a:txBody>
                  <a:tcPr marL="36576" marR="36576" marT="36576" marB="36576"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0" i="0" u="none" strike="noStrike" cap="none" normalizeH="0" baseline="0" smtClean="0">
                          <a:ln>
                            <a:noFill/>
                          </a:ln>
                          <a:solidFill>
                            <a:schemeClr val="tx1"/>
                          </a:solidFill>
                          <a:effectLst/>
                          <a:latin typeface="Arial" charset="0"/>
                        </a:rPr>
                        <a:t>1.015 (0.06)</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1" i="0" u="none" strike="noStrike" cap="none" normalizeH="0" baseline="0" smtClean="0">
                          <a:ln>
                            <a:noFill/>
                          </a:ln>
                          <a:solidFill>
                            <a:srgbClr val="FF0000"/>
                          </a:solidFill>
                          <a:effectLst/>
                          <a:latin typeface="Arial" charset="0"/>
                        </a:rPr>
                        <a:t>0.262 (0.01)</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rPr>
                        <a:t>0.499 (0.47)</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rPr>
                        <a:t>0.671 (0.42)</a:t>
                      </a:r>
                    </a:p>
                  </a:txBody>
                  <a:tcPr marL="36576" marR="36576" marT="36576" marB="36576"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5475">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800" b="1" i="0" u="none" strike="noStrike" cap="none" normalizeH="0" baseline="0" smtClean="0">
                          <a:ln>
                            <a:noFill/>
                          </a:ln>
                          <a:solidFill>
                            <a:schemeClr val="tx1"/>
                          </a:solidFill>
                          <a:effectLst/>
                          <a:latin typeface="Arial" charset="0"/>
                        </a:rPr>
                        <a:t>I refer LTBI care to a specialist</a:t>
                      </a:r>
                    </a:p>
                  </a:txBody>
                  <a:tcPr marL="36576" marR="36576" marT="36576" marB="36576"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0" i="0" u="none" strike="noStrike" cap="none" normalizeH="0" baseline="0" smtClean="0">
                          <a:ln>
                            <a:noFill/>
                          </a:ln>
                          <a:solidFill>
                            <a:schemeClr val="tx1"/>
                          </a:solidFill>
                          <a:effectLst/>
                          <a:latin typeface="Arial" charset="0"/>
                        </a:rPr>
                        <a:t>1.035 (0.11)</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1" i="0" u="none" strike="noStrike" cap="none" normalizeH="0" baseline="0" dirty="0" smtClean="0">
                          <a:ln>
                            <a:noFill/>
                          </a:ln>
                          <a:solidFill>
                            <a:srgbClr val="FF6600"/>
                          </a:solidFill>
                          <a:effectLst/>
                          <a:latin typeface="Arial" charset="0"/>
                        </a:rPr>
                        <a:t>0.469 (0.05)</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0" i="0" u="none" strike="noStrike" cap="none" normalizeH="0" baseline="0" smtClean="0">
                          <a:ln>
                            <a:noFill/>
                          </a:ln>
                          <a:solidFill>
                            <a:schemeClr val="tx1"/>
                          </a:solidFill>
                          <a:effectLst/>
                          <a:latin typeface="Arial" charset="0"/>
                        </a:rPr>
                        <a:t>0.886 (0.89)</a:t>
                      </a:r>
                    </a:p>
                  </a:txBody>
                  <a:tcPr marL="36576" marR="36576" marT="36576" marB="3657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rPr>
                        <a:t>1.802 (0.21)</a:t>
                      </a:r>
                    </a:p>
                  </a:txBody>
                  <a:tcPr marL="36576" marR="36576" marT="36576" marB="36576"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 name="Content Placeholder 5"/>
          <p:cNvSpPr>
            <a:spLocks noGrp="1"/>
          </p:cNvSpPr>
          <p:nvPr>
            <p:ph idx="1"/>
          </p:nvPr>
        </p:nvSpPr>
        <p:spPr>
          <a:xfrm>
            <a:off x="838200" y="1524000"/>
            <a:ext cx="7693025" cy="4333875"/>
          </a:xfrm>
        </p:spPr>
        <p:txBody>
          <a:bodyPr/>
          <a:lstStyle/>
          <a:p>
            <a:r>
              <a:rPr lang="en-US" sz="1600" dirty="0" smtClean="0"/>
              <a:t>Table shows Odds Ratio (OR) and p-values of each variable based on multivariable ordinal logistic regression using baseline data.</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AutoShape 2"/>
          <p:cNvSpPr>
            <a:spLocks noGrp="1" noChangeArrowheads="1"/>
          </p:cNvSpPr>
          <p:nvPr>
            <p:ph type="title"/>
          </p:nvPr>
        </p:nvSpPr>
        <p:spPr>
          <a:xfrm>
            <a:off x="609600" y="381000"/>
            <a:ext cx="7924800" cy="1143000"/>
          </a:xfrm>
        </p:spPr>
        <p:txBody>
          <a:bodyPr/>
          <a:lstStyle/>
          <a:p>
            <a:pPr algn="ctr"/>
            <a:r>
              <a:rPr lang="en-US" sz="3200" dirty="0"/>
              <a:t>ATTITUDES &amp; BELIEFS</a:t>
            </a:r>
            <a:br>
              <a:rPr lang="en-US" sz="3200" dirty="0"/>
            </a:br>
            <a:r>
              <a:rPr lang="en-US" sz="2800" dirty="0"/>
              <a:t>Indicate how much this would help you</a:t>
            </a:r>
            <a:br>
              <a:rPr lang="en-US" sz="2800" dirty="0"/>
            </a:br>
            <a:r>
              <a:rPr lang="en-US" sz="2800" dirty="0"/>
              <a:t>test for and treat LTBI</a:t>
            </a:r>
          </a:p>
        </p:txBody>
      </p:sp>
      <p:graphicFrame>
        <p:nvGraphicFramePr>
          <p:cNvPr id="345156" name="Group 68"/>
          <p:cNvGraphicFramePr>
            <a:graphicFrameLocks noGrp="1"/>
          </p:cNvGraphicFramePr>
          <p:nvPr>
            <p:ph sz="half" idx="4294967295"/>
          </p:nvPr>
        </p:nvGraphicFramePr>
        <p:xfrm>
          <a:off x="304801" y="2667000"/>
          <a:ext cx="8534399" cy="3200401"/>
        </p:xfrm>
        <a:graphic>
          <a:graphicData uri="http://schemas.openxmlformats.org/drawingml/2006/table">
            <a:tbl>
              <a:tblPr/>
              <a:tblGrid>
                <a:gridCol w="2050019"/>
                <a:gridCol w="1621095"/>
                <a:gridCol w="1621095"/>
                <a:gridCol w="1621095"/>
                <a:gridCol w="1621095"/>
              </a:tblGrid>
              <a:tr h="1255743">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endParaRPr kumimoji="0" lang="en-US" sz="2400" b="0" i="0" u="none" strike="noStrike" cap="none" normalizeH="0" baseline="0" dirty="0" smtClean="0">
                        <a:ln>
                          <a:noFill/>
                        </a:ln>
                        <a:solidFill>
                          <a:schemeClr val="tx1"/>
                        </a:solidFill>
                        <a:effectLst/>
                        <a:latin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1" i="0" u="none" strike="noStrike" cap="none" normalizeH="0" baseline="0" dirty="0" smtClean="0">
                          <a:ln>
                            <a:noFill/>
                          </a:ln>
                          <a:solidFill>
                            <a:schemeClr val="tx1"/>
                          </a:solidFill>
                          <a:effectLst/>
                          <a:latin typeface="Arial" charset="0"/>
                        </a:rPr>
                        <a:t>Age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1" i="0" u="none" strike="noStrike" cap="none" normalizeH="0" baseline="0" smtClean="0">
                          <a:ln>
                            <a:noFill/>
                          </a:ln>
                          <a:solidFill>
                            <a:schemeClr val="tx1"/>
                          </a:solidFill>
                          <a:effectLst/>
                          <a:latin typeface="Arial" charset="0"/>
                        </a:rPr>
                        <a:t>Practice</a:t>
                      </a:r>
                    </a:p>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1" i="0" u="none" strike="noStrike" cap="none" normalizeH="0" baseline="0" smtClean="0">
                          <a:ln>
                            <a:noFill/>
                          </a:ln>
                          <a:solidFill>
                            <a:schemeClr val="tx1"/>
                          </a:solidFill>
                          <a:effectLst/>
                          <a:latin typeface="Arial" charset="0"/>
                        </a:rPr>
                        <a:t>Type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600" b="1" i="0" u="none" strike="noStrike" cap="none" normalizeH="0" baseline="0" smtClean="0">
                          <a:ln>
                            <a:noFill/>
                          </a:ln>
                          <a:solidFill>
                            <a:schemeClr val="tx1"/>
                          </a:solidFill>
                          <a:effectLst/>
                          <a:latin typeface="Arial" charset="0"/>
                        </a:rPr>
                        <a:t>Country</a:t>
                      </a:r>
                    </a:p>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600" b="1" i="0" u="none" strike="noStrike" cap="none" normalizeH="0" baseline="0" smtClean="0">
                          <a:ln>
                            <a:noFill/>
                          </a:ln>
                          <a:solidFill>
                            <a:schemeClr val="tx1"/>
                          </a:solidFill>
                          <a:effectLst/>
                          <a:latin typeface="Arial" charset="0"/>
                        </a:rPr>
                        <a:t>Residency</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1" i="0" u="none" strike="noStrike" cap="none" normalizeH="0" baseline="0" smtClean="0">
                          <a:ln>
                            <a:noFill/>
                          </a:ln>
                          <a:solidFill>
                            <a:schemeClr val="tx1"/>
                          </a:solidFill>
                          <a:effectLst/>
                          <a:latin typeface="Arial" charset="0"/>
                        </a:rPr>
                        <a:t>TB Training</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72329">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1" i="0" u="none" strike="noStrike" cap="none" normalizeH="0" baseline="0" smtClean="0">
                          <a:ln>
                            <a:noFill/>
                          </a:ln>
                          <a:solidFill>
                            <a:schemeClr val="tx1"/>
                          </a:solidFill>
                          <a:effectLst/>
                          <a:latin typeface="Arial" charset="0"/>
                        </a:rPr>
                        <a:t>Free PPD solution</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rPr>
                        <a:t>1.009 (0.70)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1" i="0" u="none" strike="noStrike" cap="none" normalizeH="0" baseline="0" dirty="0" smtClean="0">
                          <a:ln>
                            <a:noFill/>
                          </a:ln>
                          <a:solidFill>
                            <a:srgbClr val="FF0000"/>
                          </a:solidFill>
                          <a:effectLst/>
                          <a:latin typeface="Arial" charset="0"/>
                        </a:rPr>
                        <a:t>0.343 (0.01)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2.121 (0.76)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1.151 (0.25)</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72329">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1" i="0" u="none" strike="noStrike" cap="none" normalizeH="0" baseline="0" smtClean="0">
                          <a:ln>
                            <a:noFill/>
                          </a:ln>
                          <a:solidFill>
                            <a:schemeClr val="tx1"/>
                          </a:solidFill>
                          <a:effectLst/>
                          <a:latin typeface="Arial" charset="0"/>
                        </a:rPr>
                        <a:t>Free isoniazid</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1.004 (0.87)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rPr>
                        <a:t>0.291 (0.09)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rPr>
                        <a:t>1.834 (0.65)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rPr>
                        <a:t>1.009 (0.59)</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 name="Content Placeholder 5"/>
          <p:cNvSpPr>
            <a:spLocks noGrp="1"/>
          </p:cNvSpPr>
          <p:nvPr>
            <p:ph idx="1"/>
          </p:nvPr>
        </p:nvSpPr>
        <p:spPr>
          <a:xfrm>
            <a:off x="228600" y="1828800"/>
            <a:ext cx="8302625" cy="762000"/>
          </a:xfrm>
        </p:spPr>
        <p:txBody>
          <a:bodyPr/>
          <a:lstStyle/>
          <a:p>
            <a:r>
              <a:rPr lang="en-US" sz="1600" dirty="0" smtClean="0"/>
              <a:t>Table shows Odds Ratio (OR) and p-values of each variable based on multivariable ordinal logistic regression using baseline data.</a:t>
            </a:r>
            <a:endParaRPr lang="en-US" sz="16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AutoShape 2"/>
          <p:cNvSpPr>
            <a:spLocks noGrp="1" noChangeArrowheads="1"/>
          </p:cNvSpPr>
          <p:nvPr>
            <p:ph type="title"/>
          </p:nvPr>
        </p:nvSpPr>
        <p:spPr/>
        <p:txBody>
          <a:bodyPr/>
          <a:lstStyle/>
          <a:p>
            <a:r>
              <a:rPr lang="en-US" sz="3200" u="sng" dirty="0"/>
              <a:t>Factors Preventing LTBI </a:t>
            </a:r>
            <a:r>
              <a:rPr lang="en-US" sz="3200" u="sng" dirty="0" smtClean="0"/>
              <a:t>Testing</a:t>
            </a:r>
            <a:br>
              <a:rPr lang="en-US" sz="3200" u="sng" dirty="0" smtClean="0"/>
            </a:br>
            <a:r>
              <a:rPr lang="en-US" sz="3200" u="sng" dirty="0" smtClean="0"/>
              <a:t>and </a:t>
            </a:r>
            <a:r>
              <a:rPr lang="en-US" sz="3200" u="sng" dirty="0"/>
              <a:t>Treatment</a:t>
            </a:r>
          </a:p>
        </p:txBody>
      </p:sp>
      <p:sp>
        <p:nvSpPr>
          <p:cNvPr id="349187" name="Rectangle 3"/>
          <p:cNvSpPr>
            <a:spLocks noGrp="1" noChangeArrowheads="1"/>
          </p:cNvSpPr>
          <p:nvPr>
            <p:ph type="body" idx="1"/>
          </p:nvPr>
        </p:nvSpPr>
        <p:spPr>
          <a:xfrm>
            <a:off x="838200" y="1981200"/>
            <a:ext cx="7693025" cy="4495800"/>
          </a:xfrm>
        </p:spPr>
        <p:txBody>
          <a:bodyPr>
            <a:normAutofit fontScale="92500" lnSpcReduction="10000"/>
          </a:bodyPr>
          <a:lstStyle/>
          <a:p>
            <a:pPr marL="533400" indent="-533400" eaLnBrk="0" hangingPunct="0">
              <a:spcBef>
                <a:spcPct val="0"/>
              </a:spcBef>
              <a:spcAft>
                <a:spcPts val="1500"/>
              </a:spcAft>
              <a:buClr>
                <a:srgbClr val="000000"/>
              </a:buClr>
              <a:buSzTx/>
              <a:buFont typeface="Wingdings" pitchFamily="2" charset="2"/>
              <a:buChar char="v"/>
            </a:pPr>
            <a:r>
              <a:rPr lang="en-US" sz="2000" dirty="0" smtClean="0">
                <a:solidFill>
                  <a:schemeClr val="tx2"/>
                </a:solidFill>
              </a:rPr>
              <a:t>“</a:t>
            </a:r>
            <a:r>
              <a:rPr lang="en-US" sz="2000" dirty="0">
                <a:solidFill>
                  <a:schemeClr val="tx2"/>
                </a:solidFill>
              </a:rPr>
              <a:t>I have too many patients, and too little time to address this. I’ll lose money.”</a:t>
            </a:r>
            <a:r>
              <a:rPr lang="en-US" sz="1800" dirty="0">
                <a:solidFill>
                  <a:schemeClr val="tx2"/>
                </a:solidFill>
              </a:rPr>
              <a:t> </a:t>
            </a:r>
          </a:p>
          <a:p>
            <a:pPr marL="533400" indent="-533400" eaLnBrk="0" hangingPunct="0">
              <a:spcBef>
                <a:spcPct val="0"/>
              </a:spcBef>
              <a:spcAft>
                <a:spcPts val="1500"/>
              </a:spcAft>
              <a:buClrTx/>
              <a:buSzTx/>
              <a:buFont typeface="Wingdings" pitchFamily="2" charset="2"/>
              <a:buNone/>
            </a:pPr>
            <a:r>
              <a:rPr lang="en-US" sz="1800" dirty="0">
                <a:solidFill>
                  <a:schemeClr val="tx2"/>
                </a:solidFill>
              </a:rPr>
              <a:t> 	</a:t>
            </a:r>
            <a:r>
              <a:rPr lang="en-US" sz="2000" i="1" dirty="0" smtClean="0">
                <a:solidFill>
                  <a:schemeClr val="tx2"/>
                </a:solidFill>
              </a:rPr>
              <a:t>“</a:t>
            </a:r>
            <a:r>
              <a:rPr lang="en-US" sz="2000" i="1" dirty="0">
                <a:solidFill>
                  <a:schemeClr val="tx2"/>
                </a:solidFill>
              </a:rPr>
              <a:t>Firstly, the BCG does muddy the water. Second, it depends on the age group. If they are already over 35 with a positive PPD, next is the chest x-ray. If they don’t have any symptoms or problems, do you do a PPD? Even if it’s positive you expect the chest (film) to return negative, you’re not going to do anything anyway. So, why do you want a PPD in the first place? And if you expect something in the chest x-ray, why don’t you do that in the first place? If they don’t have pulmonary symptoms and they are fine, you’re not going to preventatively treat them anyway, then why are you going through the procedure if you’re not going to do anything different? I think that’s wasting money, OK?”</a:t>
            </a:r>
          </a:p>
          <a:p>
            <a:pPr marL="533400" indent="-533400">
              <a:spcAft>
                <a:spcPts val="1500"/>
              </a:spcAft>
              <a:buFont typeface="Wingdings" pitchFamily="2" charset="2"/>
              <a:buNone/>
            </a:pPr>
            <a:r>
              <a:rPr lang="en-US" sz="1600" i="1" dirty="0">
                <a:solidFill>
                  <a:srgbClr val="A50021"/>
                </a:solidFill>
              </a:rPr>
              <a:t>				San Francisco, Private Practice </a:t>
            </a:r>
            <a:r>
              <a:rPr lang="en-US" sz="1600" i="1" dirty="0" smtClean="0">
                <a:solidFill>
                  <a:srgbClr val="A50021"/>
                </a:solidFill>
              </a:rPr>
              <a:t>Physician</a:t>
            </a:r>
            <a:endParaRPr lang="en-US" sz="1800" dirty="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AutoShape 2"/>
          <p:cNvSpPr>
            <a:spLocks noGrp="1" noChangeArrowheads="1"/>
          </p:cNvSpPr>
          <p:nvPr>
            <p:ph type="title"/>
          </p:nvPr>
        </p:nvSpPr>
        <p:spPr/>
        <p:txBody>
          <a:bodyPr/>
          <a:lstStyle/>
          <a:p>
            <a:r>
              <a:rPr lang="en-US" sz="3200" u="sng" dirty="0"/>
              <a:t>Factors Preventing LTBI </a:t>
            </a:r>
            <a:r>
              <a:rPr lang="en-US" sz="3200" u="sng" dirty="0" smtClean="0"/>
              <a:t>Testing</a:t>
            </a:r>
            <a:br>
              <a:rPr lang="en-US" sz="3200" u="sng" dirty="0" smtClean="0"/>
            </a:br>
            <a:r>
              <a:rPr lang="en-US" sz="3200" u="sng" dirty="0" smtClean="0"/>
              <a:t>and </a:t>
            </a:r>
            <a:r>
              <a:rPr lang="en-US" sz="3200" u="sng" dirty="0"/>
              <a:t>Treatment</a:t>
            </a:r>
          </a:p>
        </p:txBody>
      </p:sp>
      <p:sp>
        <p:nvSpPr>
          <p:cNvPr id="348163" name="Rectangle 3"/>
          <p:cNvSpPr>
            <a:spLocks noGrp="1" noChangeArrowheads="1"/>
          </p:cNvSpPr>
          <p:nvPr>
            <p:ph type="body" idx="1"/>
          </p:nvPr>
        </p:nvSpPr>
        <p:spPr>
          <a:xfrm>
            <a:off x="838200" y="1981200"/>
            <a:ext cx="7693025" cy="4495800"/>
          </a:xfrm>
        </p:spPr>
        <p:txBody>
          <a:bodyPr/>
          <a:lstStyle/>
          <a:p>
            <a:pPr marL="533400" indent="-533400">
              <a:spcBef>
                <a:spcPts val="0"/>
              </a:spcBef>
              <a:spcAft>
                <a:spcPts val="2000"/>
              </a:spcAft>
              <a:buClr>
                <a:srgbClr val="000000"/>
              </a:buClr>
              <a:buFont typeface="Wingdings" pitchFamily="2" charset="2"/>
              <a:buChar char="v"/>
            </a:pPr>
            <a:r>
              <a:rPr lang="en-US" dirty="0">
                <a:solidFill>
                  <a:schemeClr val="tx2"/>
                </a:solidFill>
              </a:rPr>
              <a:t>“TB is very rare so LTBI screening is not critical.”</a:t>
            </a:r>
          </a:p>
          <a:p>
            <a:pPr marL="533400" indent="-533400">
              <a:spcBef>
                <a:spcPts val="0"/>
              </a:spcBef>
              <a:spcAft>
                <a:spcPts val="2000"/>
              </a:spcAft>
              <a:buFont typeface="Wingdings" pitchFamily="2" charset="2"/>
              <a:buNone/>
            </a:pPr>
            <a:r>
              <a:rPr lang="en-US" sz="2400" dirty="0" smtClean="0">
                <a:solidFill>
                  <a:schemeClr val="tx2"/>
                </a:solidFill>
              </a:rPr>
              <a:t> </a:t>
            </a:r>
            <a:r>
              <a:rPr lang="en-US" sz="2400" dirty="0">
                <a:solidFill>
                  <a:schemeClr val="tx2"/>
                </a:solidFill>
              </a:rPr>
              <a:t>	</a:t>
            </a:r>
            <a:r>
              <a:rPr lang="en-US" sz="2400" i="1" dirty="0">
                <a:solidFill>
                  <a:schemeClr val="tx2"/>
                </a:solidFill>
              </a:rPr>
              <a:t>“But, it’s pretty much in my opinion, a waste of money, because I might find 1 out of 200. I would have to screen 200 people before I would find one case. And, most patients would not…I would have to do it as a freebie, cause they’re not going to pay for that…it costs me about $5.00 for a test.”</a:t>
            </a:r>
          </a:p>
          <a:p>
            <a:pPr marL="533400" indent="-533400">
              <a:spcBef>
                <a:spcPts val="0"/>
              </a:spcBef>
              <a:spcAft>
                <a:spcPts val="2000"/>
              </a:spcAft>
              <a:buFont typeface="Wingdings" pitchFamily="2" charset="2"/>
              <a:buNone/>
            </a:pPr>
            <a:r>
              <a:rPr lang="en-US" sz="2400" b="1" i="1" dirty="0"/>
              <a:t>			 	</a:t>
            </a:r>
            <a:r>
              <a:rPr lang="en-US" sz="2400" i="1" dirty="0">
                <a:solidFill>
                  <a:srgbClr val="A50021"/>
                </a:solidFill>
              </a:rPr>
              <a:t>Dallas, Private Practice Physician</a:t>
            </a:r>
            <a:r>
              <a:rPr lang="en-US" sz="2400" b="1" i="1" dirty="0">
                <a:solidFill>
                  <a:srgbClr val="A50021"/>
                </a:solidFill>
              </a:rPr>
              <a:t> </a:t>
            </a:r>
            <a:endParaRPr lang="en-US" dirty="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Phase 2– Findings (n=90)</a:t>
            </a:r>
            <a:endParaRPr lang="en-US" dirty="0"/>
          </a:p>
        </p:txBody>
      </p:sp>
      <p:sp>
        <p:nvSpPr>
          <p:cNvPr id="5" name="Content Placeholder 4"/>
          <p:cNvSpPr>
            <a:spLocks noGrp="1"/>
          </p:cNvSpPr>
          <p:nvPr>
            <p:ph idx="1"/>
          </p:nvPr>
        </p:nvSpPr>
        <p:spPr/>
        <p:txBody>
          <a:bodyPr>
            <a:normAutofit lnSpcReduction="10000"/>
          </a:bodyPr>
          <a:lstStyle/>
          <a:p>
            <a:pPr>
              <a:spcBef>
                <a:spcPts val="0"/>
              </a:spcBef>
              <a:spcAft>
                <a:spcPts val="1500"/>
              </a:spcAft>
              <a:buClr>
                <a:srgbClr val="000000"/>
              </a:buClr>
            </a:pPr>
            <a:r>
              <a:rPr lang="en-US" dirty="0" smtClean="0"/>
              <a:t>The intervention improved knowledge of CDC/ATS guidelines.</a:t>
            </a:r>
          </a:p>
          <a:p>
            <a:pPr>
              <a:spcBef>
                <a:spcPts val="0"/>
              </a:spcBef>
              <a:spcAft>
                <a:spcPts val="1500"/>
              </a:spcAft>
              <a:buClr>
                <a:srgbClr val="000000"/>
              </a:buClr>
            </a:pPr>
            <a:r>
              <a:rPr lang="en-US" dirty="0" smtClean="0"/>
              <a:t>Some attitudes toward barriers to implementing routine screening for all immigrants improved, in general there was a ceiling on room for improvement.</a:t>
            </a:r>
          </a:p>
          <a:p>
            <a:pPr>
              <a:spcBef>
                <a:spcPts val="0"/>
              </a:spcBef>
              <a:spcAft>
                <a:spcPts val="1500"/>
              </a:spcAft>
              <a:buClr>
                <a:srgbClr val="000000"/>
              </a:buClr>
            </a:pPr>
            <a:r>
              <a:rPr lang="en-US" dirty="0" smtClean="0"/>
              <a:t>Other attitudes and features of LTBI management remain unaffected, as would be anticipated given the focus and cognitive nature of the intervention.</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Conclusions</a:t>
            </a:r>
            <a:endParaRPr lang="en-US" dirty="0"/>
          </a:p>
        </p:txBody>
      </p:sp>
      <p:sp>
        <p:nvSpPr>
          <p:cNvPr id="316419" name="Rectangle 3"/>
          <p:cNvSpPr>
            <a:spLocks noGrp="1" noChangeArrowheads="1"/>
          </p:cNvSpPr>
          <p:nvPr>
            <p:ph idx="1"/>
          </p:nvPr>
        </p:nvSpPr>
        <p:spPr/>
        <p:txBody>
          <a:bodyPr>
            <a:normAutofit fontScale="92500" lnSpcReduction="10000"/>
          </a:bodyPr>
          <a:lstStyle/>
          <a:p>
            <a:pPr>
              <a:spcBef>
                <a:spcPts val="0"/>
              </a:spcBef>
              <a:spcAft>
                <a:spcPts val="1000"/>
              </a:spcAft>
              <a:buClr>
                <a:srgbClr val="000000"/>
              </a:buClr>
            </a:pPr>
            <a:r>
              <a:rPr lang="en-US" sz="2000" dirty="0" smtClean="0"/>
              <a:t>There </a:t>
            </a:r>
            <a:r>
              <a:rPr lang="en-US" sz="2000" dirty="0"/>
              <a:t>are many features of primary care that impact screening and management of LTBI beyond the knowledge of guidelines.</a:t>
            </a:r>
          </a:p>
          <a:p>
            <a:pPr>
              <a:spcBef>
                <a:spcPts val="0"/>
              </a:spcBef>
              <a:spcAft>
                <a:spcPts val="1000"/>
              </a:spcAft>
              <a:buClr>
                <a:srgbClr val="000000"/>
              </a:buClr>
            </a:pPr>
            <a:r>
              <a:rPr lang="en-US" sz="2000" dirty="0" smtClean="0"/>
              <a:t>Practice </a:t>
            </a:r>
            <a:r>
              <a:rPr lang="en-US" sz="2000" dirty="0"/>
              <a:t>size, type, and the consequent resources contribute to a physicians capacity to track and manage LTBI in a busy primary care practice.</a:t>
            </a:r>
          </a:p>
          <a:p>
            <a:pPr>
              <a:spcBef>
                <a:spcPts val="0"/>
              </a:spcBef>
              <a:spcAft>
                <a:spcPts val="1000"/>
              </a:spcAft>
              <a:buClr>
                <a:srgbClr val="000000"/>
              </a:buClr>
            </a:pPr>
            <a:r>
              <a:rPr lang="en-US" sz="2000" dirty="0" smtClean="0"/>
              <a:t>Private </a:t>
            </a:r>
            <a:r>
              <a:rPr lang="en-US" sz="2000" dirty="0"/>
              <a:t>practice physicians are less familiar with current guidelines for treatment, and more concerned about insurance, and reimbursement for the care they provide than salaried public sector clinicians.</a:t>
            </a:r>
          </a:p>
          <a:p>
            <a:pPr>
              <a:spcBef>
                <a:spcPts val="0"/>
              </a:spcBef>
              <a:spcAft>
                <a:spcPts val="1000"/>
              </a:spcAft>
              <a:buClr>
                <a:srgbClr val="000000"/>
              </a:buClr>
            </a:pPr>
            <a:r>
              <a:rPr lang="en-US" sz="2000" dirty="0" smtClean="0"/>
              <a:t>Educational </a:t>
            </a:r>
            <a:r>
              <a:rPr lang="en-US" sz="2000" dirty="0"/>
              <a:t>interventions can improve knowledge of guidelines, but may have little impact on attitudes toward their implementation.</a:t>
            </a:r>
          </a:p>
          <a:p>
            <a:pPr>
              <a:spcBef>
                <a:spcPts val="0"/>
              </a:spcBef>
              <a:spcAft>
                <a:spcPts val="1000"/>
              </a:spcAft>
              <a:buClr>
                <a:srgbClr val="000000"/>
              </a:buClr>
            </a:pPr>
            <a:r>
              <a:rPr lang="en-US" sz="2000" dirty="0" smtClean="0"/>
              <a:t>Future </a:t>
            </a:r>
            <a:r>
              <a:rPr lang="en-US" sz="2000" dirty="0"/>
              <a:t>interventions should consider different approaches to different practice setting and address priority concerns beyond education</a:t>
            </a:r>
            <a:r>
              <a:rPr lang="en-US" sz="2000" dirty="0" smtClean="0"/>
              <a:t>.</a:t>
            </a:r>
            <a:endParaRPr lang="en-US" sz="20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AutoShape 2"/>
          <p:cNvSpPr>
            <a:spLocks noGrp="1" noChangeArrowheads="1"/>
          </p:cNvSpPr>
          <p:nvPr>
            <p:ph type="title"/>
          </p:nvPr>
        </p:nvSpPr>
        <p:spPr/>
        <p:txBody>
          <a:bodyPr/>
          <a:lstStyle/>
          <a:p>
            <a:r>
              <a:rPr lang="en-US" sz="4000" u="sng" dirty="0"/>
              <a:t>Facilitating Factors</a:t>
            </a:r>
          </a:p>
        </p:txBody>
      </p:sp>
      <p:sp>
        <p:nvSpPr>
          <p:cNvPr id="390147" name="Rectangle 3"/>
          <p:cNvSpPr>
            <a:spLocks noGrp="1" noChangeArrowheads="1"/>
          </p:cNvSpPr>
          <p:nvPr>
            <p:ph type="body" idx="1"/>
          </p:nvPr>
        </p:nvSpPr>
        <p:spPr/>
        <p:txBody>
          <a:bodyPr/>
          <a:lstStyle/>
          <a:p>
            <a:pPr marL="533400" indent="-533400">
              <a:spcBef>
                <a:spcPts val="0"/>
              </a:spcBef>
              <a:spcAft>
                <a:spcPts val="2000"/>
              </a:spcAft>
              <a:buClr>
                <a:srgbClr val="000000"/>
              </a:buClr>
              <a:buFont typeface="Wingdings" pitchFamily="2" charset="2"/>
              <a:buChar char="v"/>
            </a:pPr>
            <a:r>
              <a:rPr lang="en-US" sz="2400" dirty="0">
                <a:solidFill>
                  <a:schemeClr val="tx2"/>
                </a:solidFill>
              </a:rPr>
              <a:t>“We have a person designated to manage TB screening and compliance.”</a:t>
            </a:r>
          </a:p>
          <a:p>
            <a:pPr marL="533400" indent="-533400">
              <a:spcBef>
                <a:spcPts val="0"/>
              </a:spcBef>
              <a:spcAft>
                <a:spcPts val="0"/>
              </a:spcAft>
              <a:buFont typeface="Wingdings" pitchFamily="2" charset="2"/>
              <a:buNone/>
            </a:pPr>
            <a:r>
              <a:rPr lang="en-US" sz="2000" i="1" dirty="0">
                <a:solidFill>
                  <a:schemeClr val="tx2"/>
                </a:solidFill>
              </a:rPr>
              <a:t>		</a:t>
            </a:r>
            <a:r>
              <a:rPr lang="en-US" sz="2400" i="1" dirty="0" smtClean="0">
                <a:solidFill>
                  <a:schemeClr val="tx2"/>
                </a:solidFill>
              </a:rPr>
              <a:t>“</a:t>
            </a:r>
            <a:r>
              <a:rPr lang="en-US" sz="2400" i="1" dirty="0">
                <a:solidFill>
                  <a:schemeClr val="tx2"/>
                </a:solidFill>
              </a:rPr>
              <a:t>We usually mark one out of nine months </a:t>
            </a:r>
            <a:r>
              <a:rPr lang="en-US" sz="2400" i="1" dirty="0" smtClean="0">
                <a:solidFill>
                  <a:schemeClr val="tx2"/>
                </a:solidFill>
              </a:rPr>
              <a:t>or</a:t>
            </a:r>
            <a:br>
              <a:rPr lang="en-US" sz="2400" i="1" dirty="0" smtClean="0">
                <a:solidFill>
                  <a:schemeClr val="tx2"/>
                </a:solidFill>
              </a:rPr>
            </a:br>
            <a:r>
              <a:rPr lang="en-US" sz="2400" i="1" dirty="0">
                <a:solidFill>
                  <a:schemeClr val="tx2"/>
                </a:solidFill>
              </a:rPr>
              <a:t>	five out of nine months. So, it helps us keep</a:t>
            </a:r>
          </a:p>
          <a:p>
            <a:pPr marL="533400" indent="-533400">
              <a:spcBef>
                <a:spcPts val="0"/>
              </a:spcBef>
              <a:spcAft>
                <a:spcPts val="0"/>
              </a:spcAft>
              <a:buFont typeface="Wingdings" pitchFamily="2" charset="2"/>
              <a:buNone/>
            </a:pPr>
            <a:r>
              <a:rPr lang="en-US" sz="2400" i="1" dirty="0">
                <a:solidFill>
                  <a:schemeClr val="tx2"/>
                </a:solidFill>
              </a:rPr>
              <a:t>		track. ‘OK, you’re almost half way there’ ,or</a:t>
            </a:r>
          </a:p>
          <a:p>
            <a:pPr marL="533400" indent="-533400">
              <a:spcBef>
                <a:spcPts val="0"/>
              </a:spcBef>
              <a:spcAft>
                <a:spcPts val="0"/>
              </a:spcAft>
              <a:buFont typeface="Wingdings" pitchFamily="2" charset="2"/>
              <a:buNone/>
            </a:pPr>
            <a:r>
              <a:rPr lang="en-US" sz="2400" i="1" dirty="0">
                <a:solidFill>
                  <a:schemeClr val="tx2"/>
                </a:solidFill>
              </a:rPr>
              <a:t>		something. But the forms themselves, the</a:t>
            </a:r>
          </a:p>
          <a:p>
            <a:pPr marL="533400" indent="-533400">
              <a:spcBef>
                <a:spcPts val="0"/>
              </a:spcBef>
              <a:spcAft>
                <a:spcPts val="0"/>
              </a:spcAft>
              <a:buFont typeface="Wingdings" pitchFamily="2" charset="2"/>
              <a:buNone/>
            </a:pPr>
            <a:r>
              <a:rPr lang="en-US" sz="2400" i="1" dirty="0">
                <a:solidFill>
                  <a:schemeClr val="tx2"/>
                </a:solidFill>
              </a:rPr>
              <a:t>		nurses usually take care of them. There’s</a:t>
            </a:r>
          </a:p>
          <a:p>
            <a:pPr marL="533400" indent="-533400">
              <a:spcBef>
                <a:spcPts val="0"/>
              </a:spcBef>
              <a:spcAft>
                <a:spcPts val="2000"/>
              </a:spcAft>
              <a:buFont typeface="Wingdings" pitchFamily="2" charset="2"/>
              <a:buNone/>
            </a:pPr>
            <a:r>
              <a:rPr lang="en-US" sz="2400" i="1" dirty="0">
                <a:solidFill>
                  <a:schemeClr val="tx2"/>
                </a:solidFill>
              </a:rPr>
              <a:t>		usually one person at each site.”</a:t>
            </a:r>
            <a:r>
              <a:rPr lang="en-US" sz="2400" b="1" i="1" dirty="0">
                <a:solidFill>
                  <a:schemeClr val="tx2"/>
                </a:solidFill>
              </a:rPr>
              <a:t> </a:t>
            </a:r>
          </a:p>
          <a:p>
            <a:pPr marL="533400" indent="-533400">
              <a:spcBef>
                <a:spcPts val="0"/>
              </a:spcBef>
              <a:spcAft>
                <a:spcPts val="1000"/>
              </a:spcAft>
              <a:buFont typeface="Wingdings" pitchFamily="2" charset="2"/>
              <a:buNone/>
            </a:pPr>
            <a:r>
              <a:rPr lang="en-US" sz="2000" i="1" dirty="0">
                <a:solidFill>
                  <a:srgbClr val="A50021"/>
                </a:solidFill>
              </a:rPr>
              <a:t>				Boston, Community Clinic </a:t>
            </a:r>
            <a:r>
              <a:rPr lang="en-US" sz="2000" i="1" dirty="0" smtClean="0">
                <a:solidFill>
                  <a:srgbClr val="A50021"/>
                </a:solidFill>
              </a:rPr>
              <a:t>Physician</a:t>
            </a:r>
            <a:endParaRPr lang="en-US" sz="700" dirty="0"/>
          </a:p>
        </p:txBody>
      </p:sp>
      <p:sp>
        <p:nvSpPr>
          <p:cNvPr id="390148" name="Rectangle 4"/>
          <p:cNvSpPr>
            <a:spLocks noChangeArrowheads="1"/>
          </p:cNvSpPr>
          <p:nvPr/>
        </p:nvSpPr>
        <p:spPr bwMode="auto">
          <a:xfrm>
            <a:off x="22733000" y="4052888"/>
            <a:ext cx="8704263" cy="7289800"/>
          </a:xfrm>
          <a:prstGeom prst="rect">
            <a:avLst/>
          </a:prstGeom>
          <a:noFill/>
          <a:ln w="22225">
            <a:solidFill>
              <a:srgbClr val="0000FF"/>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AutoShape 2"/>
          <p:cNvSpPr>
            <a:spLocks noGrp="1" noChangeArrowheads="1"/>
          </p:cNvSpPr>
          <p:nvPr>
            <p:ph type="title"/>
          </p:nvPr>
        </p:nvSpPr>
        <p:spPr/>
        <p:txBody>
          <a:bodyPr/>
          <a:lstStyle/>
          <a:p>
            <a:r>
              <a:rPr lang="en-US" sz="4000" u="sng" dirty="0"/>
              <a:t>Facilitating Factors</a:t>
            </a:r>
          </a:p>
        </p:txBody>
      </p:sp>
      <p:sp>
        <p:nvSpPr>
          <p:cNvPr id="392195" name="Rectangle 3"/>
          <p:cNvSpPr>
            <a:spLocks noGrp="1" noChangeArrowheads="1"/>
          </p:cNvSpPr>
          <p:nvPr>
            <p:ph idx="1"/>
          </p:nvPr>
        </p:nvSpPr>
        <p:spPr/>
        <p:txBody>
          <a:bodyPr/>
          <a:lstStyle/>
          <a:p>
            <a:pPr marL="533400" indent="-533400">
              <a:spcAft>
                <a:spcPts val="1000"/>
              </a:spcAft>
              <a:buClr>
                <a:srgbClr val="000000"/>
              </a:buClr>
              <a:buFont typeface="Wingdings" pitchFamily="2" charset="2"/>
              <a:buChar char="v"/>
            </a:pPr>
            <a:r>
              <a:rPr lang="en-US" sz="2400" dirty="0">
                <a:solidFill>
                  <a:schemeClr val="tx2"/>
                </a:solidFill>
              </a:rPr>
              <a:t>“We have a good relationship with the TB clinic, they help us get INH.  We get regular education about TB related topics.”</a:t>
            </a:r>
          </a:p>
          <a:p>
            <a:pPr marL="533400" indent="-533400">
              <a:spcAft>
                <a:spcPts val="1000"/>
              </a:spcAft>
              <a:buFont typeface="Wingdings" pitchFamily="2" charset="2"/>
              <a:buNone/>
            </a:pPr>
            <a:r>
              <a:rPr lang="en-US" sz="2400" i="1" dirty="0">
                <a:solidFill>
                  <a:schemeClr val="tx2"/>
                </a:solidFill>
              </a:rPr>
              <a:t>	</a:t>
            </a:r>
            <a:r>
              <a:rPr lang="en-US" sz="2400" b="1" i="1" dirty="0">
                <a:solidFill>
                  <a:schemeClr val="tx2"/>
                </a:solidFill>
              </a:rPr>
              <a:t>“</a:t>
            </a:r>
            <a:r>
              <a:rPr lang="en-US" sz="2400" i="1" dirty="0">
                <a:solidFill>
                  <a:schemeClr val="tx2"/>
                </a:solidFill>
              </a:rPr>
              <a:t>We had a Continuing Medical Education program some years back advised of how the Public Health Department works here, and also at previous places where I’ve worked; my perception of the role of the Public Health Department has really been to monitor and manage patients that are PPD positive.” </a:t>
            </a:r>
          </a:p>
          <a:p>
            <a:pPr marL="533400" indent="-533400">
              <a:spcAft>
                <a:spcPts val="1000"/>
              </a:spcAft>
              <a:buFont typeface="Wingdings" pitchFamily="2" charset="2"/>
              <a:buNone/>
            </a:pPr>
            <a:r>
              <a:rPr lang="en-US" sz="2000" b="1" i="1" dirty="0"/>
              <a:t>			</a:t>
            </a:r>
            <a:r>
              <a:rPr lang="en-US" sz="2000" i="1" dirty="0">
                <a:solidFill>
                  <a:srgbClr val="A50021"/>
                </a:solidFill>
              </a:rPr>
              <a:t>Dallas-Fort Worth Community Clinic </a:t>
            </a:r>
            <a:r>
              <a:rPr lang="en-US" sz="2000" i="1" dirty="0" smtClean="0">
                <a:solidFill>
                  <a:srgbClr val="A50021"/>
                </a:solidFill>
              </a:rPr>
              <a:t>Physician</a:t>
            </a:r>
            <a:endParaRPr lang="en-US" sz="800" dirty="0"/>
          </a:p>
        </p:txBody>
      </p:sp>
      <p:sp>
        <p:nvSpPr>
          <p:cNvPr id="392196" name="Rectangle 4"/>
          <p:cNvSpPr>
            <a:spLocks noChangeArrowheads="1"/>
          </p:cNvSpPr>
          <p:nvPr/>
        </p:nvSpPr>
        <p:spPr bwMode="auto">
          <a:xfrm>
            <a:off x="22733000" y="4052888"/>
            <a:ext cx="8704263" cy="7289800"/>
          </a:xfrm>
          <a:prstGeom prst="rect">
            <a:avLst/>
          </a:prstGeom>
          <a:noFill/>
          <a:ln w="22225">
            <a:solidFill>
              <a:srgbClr val="0000FF"/>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AutoShape 2"/>
          <p:cNvSpPr>
            <a:spLocks noGrp="1" noChangeArrowheads="1"/>
          </p:cNvSpPr>
          <p:nvPr>
            <p:ph type="title"/>
          </p:nvPr>
        </p:nvSpPr>
        <p:spPr/>
        <p:txBody>
          <a:bodyPr/>
          <a:lstStyle/>
          <a:p>
            <a:r>
              <a:rPr lang="en-US" sz="4000" u="sng" dirty="0"/>
              <a:t>Other Facilitating Factors</a:t>
            </a:r>
            <a:endParaRPr lang="en-US" b="0" dirty="0"/>
          </a:p>
        </p:txBody>
      </p:sp>
      <p:sp>
        <p:nvSpPr>
          <p:cNvPr id="398339" name="Rectangle 3"/>
          <p:cNvSpPr>
            <a:spLocks noGrp="1" noChangeArrowheads="1"/>
          </p:cNvSpPr>
          <p:nvPr>
            <p:ph type="body" idx="1"/>
          </p:nvPr>
        </p:nvSpPr>
        <p:spPr/>
        <p:txBody>
          <a:bodyPr/>
          <a:lstStyle/>
          <a:p>
            <a:pPr marL="533400" indent="-533400">
              <a:spcBef>
                <a:spcPts val="0"/>
              </a:spcBef>
              <a:spcAft>
                <a:spcPts val="2000"/>
              </a:spcAft>
              <a:buClr>
                <a:srgbClr val="000000"/>
              </a:buClr>
              <a:buFont typeface="Wingdings" pitchFamily="2" charset="2"/>
              <a:buChar char="v"/>
            </a:pPr>
            <a:r>
              <a:rPr lang="en-US" dirty="0">
                <a:solidFill>
                  <a:schemeClr val="tx2"/>
                </a:solidFill>
              </a:rPr>
              <a:t>“We have developed protocols and forms to make screening routine.”</a:t>
            </a:r>
          </a:p>
          <a:p>
            <a:pPr marL="533400" indent="-533400">
              <a:spcBef>
                <a:spcPts val="0"/>
              </a:spcBef>
              <a:spcAft>
                <a:spcPts val="2000"/>
              </a:spcAft>
              <a:buClr>
                <a:srgbClr val="000000"/>
              </a:buClr>
              <a:buFont typeface="Wingdings" pitchFamily="2" charset="2"/>
              <a:buChar char="v"/>
            </a:pPr>
            <a:r>
              <a:rPr lang="en-US" dirty="0" smtClean="0">
                <a:solidFill>
                  <a:schemeClr val="tx2"/>
                </a:solidFill>
              </a:rPr>
              <a:t>“</a:t>
            </a:r>
            <a:r>
              <a:rPr lang="en-US" dirty="0">
                <a:solidFill>
                  <a:schemeClr val="tx2"/>
                </a:solidFill>
              </a:rPr>
              <a:t>If patients are uninsured, we can get free screening or INH.”</a:t>
            </a:r>
          </a:p>
          <a:p>
            <a:pPr marL="533400" indent="-533400">
              <a:spcBef>
                <a:spcPts val="0"/>
              </a:spcBef>
              <a:spcAft>
                <a:spcPts val="2000"/>
              </a:spcAft>
              <a:buClr>
                <a:srgbClr val="000000"/>
              </a:buClr>
              <a:buFont typeface="Wingdings" pitchFamily="2" charset="2"/>
              <a:buChar char="v"/>
            </a:pPr>
            <a:r>
              <a:rPr lang="en-US" dirty="0" smtClean="0">
                <a:solidFill>
                  <a:schemeClr val="tx2"/>
                </a:solidFill>
              </a:rPr>
              <a:t>“</a:t>
            </a:r>
            <a:r>
              <a:rPr lang="en-US" dirty="0">
                <a:solidFill>
                  <a:schemeClr val="tx2"/>
                </a:solidFill>
              </a:rPr>
              <a:t>Disease prevention and health promotion is </a:t>
            </a:r>
            <a:r>
              <a:rPr lang="en-US" dirty="0" smtClean="0">
                <a:solidFill>
                  <a:schemeClr val="tx2"/>
                </a:solidFill>
              </a:rPr>
              <a:t>part of </a:t>
            </a:r>
            <a:r>
              <a:rPr lang="en-US" dirty="0">
                <a:solidFill>
                  <a:schemeClr val="tx2"/>
                </a:solidFill>
              </a:rPr>
              <a:t>our culture of care</a:t>
            </a:r>
            <a:r>
              <a:rPr lang="en-US" dirty="0" smtClean="0">
                <a:solidFill>
                  <a:schemeClr val="tx2"/>
                </a:solidFill>
              </a:rPr>
              <a:t>.”</a:t>
            </a:r>
            <a:endParaRPr lang="en-US" sz="1400" dirty="0"/>
          </a:p>
        </p:txBody>
      </p:sp>
      <p:sp>
        <p:nvSpPr>
          <p:cNvPr id="398340" name="Rectangle 4"/>
          <p:cNvSpPr>
            <a:spLocks noChangeArrowheads="1"/>
          </p:cNvSpPr>
          <p:nvPr/>
        </p:nvSpPr>
        <p:spPr bwMode="auto">
          <a:xfrm>
            <a:off x="22733000" y="4052888"/>
            <a:ext cx="8704263" cy="7289800"/>
          </a:xfrm>
          <a:prstGeom prst="rect">
            <a:avLst/>
          </a:prstGeom>
          <a:noFill/>
          <a:ln w="22225">
            <a:solidFill>
              <a:srgbClr val="0000FF"/>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AutoShape 2"/>
          <p:cNvSpPr>
            <a:spLocks noGrp="1" noChangeArrowheads="1"/>
          </p:cNvSpPr>
          <p:nvPr>
            <p:ph type="title"/>
          </p:nvPr>
        </p:nvSpPr>
        <p:spPr/>
        <p:txBody>
          <a:bodyPr/>
          <a:lstStyle/>
          <a:p>
            <a:r>
              <a:rPr lang="en-US" sz="3200" u="sng" dirty="0"/>
              <a:t>Factors Preventing LTBI Testing and Treatment</a:t>
            </a:r>
          </a:p>
        </p:txBody>
      </p:sp>
      <p:sp>
        <p:nvSpPr>
          <p:cNvPr id="394243" name="Rectangle 3"/>
          <p:cNvSpPr>
            <a:spLocks noGrp="1" noChangeArrowheads="1"/>
          </p:cNvSpPr>
          <p:nvPr>
            <p:ph type="body" idx="1"/>
          </p:nvPr>
        </p:nvSpPr>
        <p:spPr>
          <a:xfrm>
            <a:off x="838200" y="1981200"/>
            <a:ext cx="7693025" cy="4495800"/>
          </a:xfrm>
        </p:spPr>
        <p:txBody>
          <a:bodyPr/>
          <a:lstStyle/>
          <a:p>
            <a:pPr marL="533400" indent="-533400" eaLnBrk="0" hangingPunct="0">
              <a:spcBef>
                <a:spcPct val="0"/>
              </a:spcBef>
              <a:spcAft>
                <a:spcPts val="1000"/>
              </a:spcAft>
              <a:buClr>
                <a:srgbClr val="000000"/>
              </a:buClr>
              <a:buSzTx/>
              <a:buFont typeface="Wingdings" pitchFamily="2" charset="2"/>
              <a:buChar char="v"/>
            </a:pPr>
            <a:r>
              <a:rPr lang="en-US" sz="3200" dirty="0">
                <a:solidFill>
                  <a:schemeClr val="tx2"/>
                </a:solidFill>
              </a:rPr>
              <a:t>“Most of my patients are positive since they received BCG in their home country.”</a:t>
            </a:r>
          </a:p>
          <a:p>
            <a:pPr marL="533400" indent="-533400">
              <a:spcAft>
                <a:spcPts val="1000"/>
              </a:spcAft>
              <a:buFont typeface="Wingdings" pitchFamily="2" charset="2"/>
              <a:buNone/>
            </a:pPr>
            <a:r>
              <a:rPr lang="en-US" dirty="0">
                <a:solidFill>
                  <a:schemeClr val="tx2"/>
                </a:solidFill>
              </a:rPr>
              <a:t> 	</a:t>
            </a:r>
            <a:r>
              <a:rPr lang="en-US" i="1" dirty="0" smtClean="0">
                <a:solidFill>
                  <a:schemeClr val="tx2"/>
                </a:solidFill>
              </a:rPr>
              <a:t>“</a:t>
            </a:r>
            <a:r>
              <a:rPr lang="en-US" i="1" dirty="0">
                <a:solidFill>
                  <a:schemeClr val="tx2"/>
                </a:solidFill>
              </a:rPr>
              <a:t>Routinely, we don’t do skin tests in the practice. Yeah, cause my patients are mostly positive.”</a:t>
            </a:r>
            <a:r>
              <a:rPr lang="en-US" dirty="0">
                <a:solidFill>
                  <a:schemeClr val="tx2"/>
                </a:solidFill>
              </a:rPr>
              <a:t> </a:t>
            </a:r>
          </a:p>
          <a:p>
            <a:pPr marL="533400" indent="-533400">
              <a:spcAft>
                <a:spcPts val="1000"/>
              </a:spcAft>
              <a:buFont typeface="Wingdings" pitchFamily="2" charset="2"/>
              <a:buNone/>
            </a:pPr>
            <a:r>
              <a:rPr lang="en-US" i="1" dirty="0">
                <a:solidFill>
                  <a:srgbClr val="A50021"/>
                </a:solidFill>
              </a:rPr>
              <a:t>			Hawaii, Private Practice </a:t>
            </a:r>
            <a:r>
              <a:rPr lang="en-US" i="1" dirty="0" smtClean="0">
                <a:solidFill>
                  <a:srgbClr val="A50021"/>
                </a:solidFill>
              </a:rPr>
              <a:t>Physician</a:t>
            </a:r>
            <a:endParaRPr lang="en-US" sz="3200"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body" idx="1"/>
          </p:nvPr>
        </p:nvSpPr>
        <p:spPr/>
        <p:txBody>
          <a:bodyPr/>
          <a:lstStyle/>
          <a:p>
            <a:pPr marL="457200" indent="-457200">
              <a:spcAft>
                <a:spcPts val="1500"/>
              </a:spcAft>
              <a:buClr>
                <a:srgbClr val="000000"/>
              </a:buClr>
              <a:buFont typeface="Wingdings" pitchFamily="2" charset="2"/>
              <a:buChar char="v"/>
            </a:pPr>
            <a:r>
              <a:rPr lang="en-US" sz="2400" dirty="0">
                <a:solidFill>
                  <a:schemeClr val="tx2"/>
                </a:solidFill>
              </a:rPr>
              <a:t>To determine TB knowledge, attitudes, beliefs, and practices of </a:t>
            </a:r>
            <a:r>
              <a:rPr lang="en-US" sz="2400" u="sng" dirty="0">
                <a:solidFill>
                  <a:schemeClr val="tx2"/>
                </a:solidFill>
              </a:rPr>
              <a:t>primary care clinicians</a:t>
            </a:r>
            <a:r>
              <a:rPr lang="en-US" sz="2400" dirty="0">
                <a:solidFill>
                  <a:schemeClr val="tx2"/>
                </a:solidFill>
              </a:rPr>
              <a:t> who serve foreign-born populations at risk for TB</a:t>
            </a:r>
          </a:p>
          <a:p>
            <a:pPr marL="457200" indent="-457200">
              <a:spcAft>
                <a:spcPts val="1500"/>
              </a:spcAft>
              <a:buClr>
                <a:srgbClr val="000000"/>
              </a:buClr>
              <a:buFont typeface="Wingdings" pitchFamily="2" charset="2"/>
              <a:buChar char="v"/>
            </a:pPr>
            <a:r>
              <a:rPr lang="en-US" sz="2400" dirty="0" smtClean="0">
                <a:solidFill>
                  <a:schemeClr val="tx2"/>
                </a:solidFill>
              </a:rPr>
              <a:t>To </a:t>
            </a:r>
            <a:r>
              <a:rPr lang="en-US" sz="2400" dirty="0">
                <a:solidFill>
                  <a:schemeClr val="tx2"/>
                </a:solidFill>
              </a:rPr>
              <a:t>identify practice features that facilitate or obstruct the management of latent TB</a:t>
            </a:r>
          </a:p>
          <a:p>
            <a:pPr marL="457200" indent="-457200">
              <a:spcAft>
                <a:spcPts val="1500"/>
              </a:spcAft>
              <a:buClr>
                <a:srgbClr val="000000"/>
              </a:buClr>
              <a:buFont typeface="Wingdings" pitchFamily="2" charset="2"/>
              <a:buChar char="v"/>
            </a:pPr>
            <a:r>
              <a:rPr lang="en-US" sz="2400" dirty="0" smtClean="0">
                <a:solidFill>
                  <a:schemeClr val="tx2"/>
                </a:solidFill>
              </a:rPr>
              <a:t>To </a:t>
            </a:r>
            <a:r>
              <a:rPr lang="en-US" sz="2400" dirty="0">
                <a:solidFill>
                  <a:schemeClr val="tx2"/>
                </a:solidFill>
              </a:rPr>
              <a:t>determine if an educational intervention increases adherence to CDC </a:t>
            </a:r>
            <a:r>
              <a:rPr lang="en-US" sz="2400" dirty="0" smtClean="0">
                <a:solidFill>
                  <a:schemeClr val="tx2"/>
                </a:solidFill>
              </a:rPr>
              <a:t>recommendations</a:t>
            </a:r>
            <a:endParaRPr lang="en-US" sz="2400" dirty="0">
              <a:solidFill>
                <a:schemeClr val="tx2"/>
              </a:solidFill>
            </a:endParaRPr>
          </a:p>
        </p:txBody>
      </p:sp>
      <p:sp>
        <p:nvSpPr>
          <p:cNvPr id="15367" name="Text Box 7"/>
          <p:cNvSpPr txBox="1">
            <a:spLocks noChangeArrowheads="1"/>
          </p:cNvSpPr>
          <p:nvPr/>
        </p:nvSpPr>
        <p:spPr bwMode="auto">
          <a:xfrm>
            <a:off x="990600" y="838200"/>
            <a:ext cx="7239000" cy="366713"/>
          </a:xfrm>
          <a:prstGeom prst="rect">
            <a:avLst/>
          </a:prstGeom>
          <a:noFill/>
          <a:ln w="9525">
            <a:noFill/>
            <a:miter lim="800000"/>
            <a:headEnd/>
            <a:tailEnd/>
          </a:ln>
          <a:effectLst/>
        </p:spPr>
        <p:txBody>
          <a:bodyPr>
            <a:spAutoFit/>
          </a:bodyPr>
          <a:lstStyle/>
          <a:p>
            <a:endParaRPr lang="en-US" sz="1800"/>
          </a:p>
        </p:txBody>
      </p:sp>
      <p:sp>
        <p:nvSpPr>
          <p:cNvPr id="15368" name="AutoShape 8"/>
          <p:cNvSpPr>
            <a:spLocks noGrp="1" noChangeArrowheads="1"/>
          </p:cNvSpPr>
          <p:nvPr>
            <p:ph type="title"/>
          </p:nvPr>
        </p:nvSpPr>
        <p:spPr>
          <a:noFill/>
          <a:ln/>
        </p:spPr>
        <p:txBody>
          <a:bodyPr/>
          <a:lstStyle/>
          <a:p>
            <a:r>
              <a:rPr lang="en-US" u="sng" dirty="0"/>
              <a:t>Main Objectives</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AutoShape 2"/>
          <p:cNvSpPr>
            <a:spLocks noGrp="1" noChangeArrowheads="1"/>
          </p:cNvSpPr>
          <p:nvPr>
            <p:ph type="title"/>
          </p:nvPr>
        </p:nvSpPr>
        <p:spPr/>
        <p:txBody>
          <a:bodyPr/>
          <a:lstStyle/>
          <a:p>
            <a:r>
              <a:rPr lang="en-US" sz="3200" u="sng" dirty="0"/>
              <a:t>Factors Preventing LTBI Testing and Treatment</a:t>
            </a:r>
          </a:p>
        </p:txBody>
      </p:sp>
      <p:sp>
        <p:nvSpPr>
          <p:cNvPr id="396291" name="Rectangle 3"/>
          <p:cNvSpPr>
            <a:spLocks noGrp="1" noChangeArrowheads="1"/>
          </p:cNvSpPr>
          <p:nvPr>
            <p:ph type="body" idx="1"/>
          </p:nvPr>
        </p:nvSpPr>
        <p:spPr>
          <a:xfrm>
            <a:off x="838200" y="1981200"/>
            <a:ext cx="7693025" cy="4495800"/>
          </a:xfrm>
        </p:spPr>
        <p:txBody>
          <a:bodyPr/>
          <a:lstStyle/>
          <a:p>
            <a:pPr marL="533400" indent="-533400" eaLnBrk="0" hangingPunct="0">
              <a:spcBef>
                <a:spcPct val="0"/>
              </a:spcBef>
              <a:spcAft>
                <a:spcPts val="1000"/>
              </a:spcAft>
              <a:buClrTx/>
              <a:buSzTx/>
              <a:buFont typeface="Wingdings" pitchFamily="2" charset="2"/>
              <a:buChar char="v"/>
            </a:pPr>
            <a:r>
              <a:rPr lang="en-US" sz="2400" dirty="0">
                <a:solidFill>
                  <a:srgbClr val="000000"/>
                </a:solidFill>
              </a:rPr>
              <a:t> </a:t>
            </a:r>
            <a:r>
              <a:rPr lang="en-US" sz="2400" dirty="0">
                <a:solidFill>
                  <a:schemeClr val="tx2"/>
                </a:solidFill>
              </a:rPr>
              <a:t>“I have too many patients, and too little time to address this. I’ll lose money.”</a:t>
            </a:r>
            <a:r>
              <a:rPr lang="en-US" sz="2000" dirty="0">
                <a:solidFill>
                  <a:schemeClr val="tx2"/>
                </a:solidFill>
              </a:rPr>
              <a:t> </a:t>
            </a:r>
          </a:p>
          <a:p>
            <a:pPr marL="533400" indent="-533400" eaLnBrk="0" hangingPunct="0">
              <a:spcBef>
                <a:spcPct val="0"/>
              </a:spcBef>
              <a:spcAft>
                <a:spcPts val="1000"/>
              </a:spcAft>
              <a:buClrTx/>
              <a:buSzTx/>
              <a:buFont typeface="Wingdings" pitchFamily="2" charset="2"/>
              <a:buNone/>
            </a:pPr>
            <a:r>
              <a:rPr lang="en-US" sz="2000" dirty="0">
                <a:solidFill>
                  <a:schemeClr val="tx2"/>
                </a:solidFill>
              </a:rPr>
              <a:t> 	</a:t>
            </a:r>
            <a:r>
              <a:rPr lang="en-US" sz="2000" i="1" dirty="0" smtClean="0">
                <a:solidFill>
                  <a:schemeClr val="tx2"/>
                </a:solidFill>
              </a:rPr>
              <a:t>“</a:t>
            </a:r>
            <a:r>
              <a:rPr lang="en-US" sz="2000" i="1" dirty="0">
                <a:solidFill>
                  <a:schemeClr val="tx2"/>
                </a:solidFill>
              </a:rPr>
              <a:t>Well the TB skin test, I didn’t routinely do on Medicare age people, unless they are going to nursing home. Because, there is no reimbursement for home-aide care for TB placement unless they have specific symptoms, if they have weight loss, and stuff like that, then we check it. But we cannot do it for just routine physical.  Whereas other insurance, we can still do it as a routine physical,  they reimburse; Medicare doesn’t reimburse…</a:t>
            </a:r>
            <a:r>
              <a:rPr lang="en-US" sz="2000" i="1" dirty="0" err="1">
                <a:solidFill>
                  <a:schemeClr val="tx2"/>
                </a:solidFill>
              </a:rPr>
              <a:t>Medi</a:t>
            </a:r>
            <a:r>
              <a:rPr lang="en-US" sz="2000" i="1" dirty="0">
                <a:solidFill>
                  <a:schemeClr val="tx2"/>
                </a:solidFill>
              </a:rPr>
              <a:t>-Cal, I don’t think they reimburse, that’s even worse than Medicare.”</a:t>
            </a:r>
            <a:r>
              <a:rPr lang="en-US" sz="1800" i="1" dirty="0">
                <a:solidFill>
                  <a:schemeClr val="tx2"/>
                </a:solidFill>
              </a:rPr>
              <a:t> </a:t>
            </a:r>
          </a:p>
          <a:p>
            <a:pPr marL="533400" indent="-533400">
              <a:spcAft>
                <a:spcPts val="1000"/>
              </a:spcAft>
              <a:buFont typeface="Wingdings" pitchFamily="2" charset="2"/>
              <a:buNone/>
            </a:pPr>
            <a:r>
              <a:rPr lang="en-US" sz="1800" i="1" dirty="0">
                <a:solidFill>
                  <a:srgbClr val="A50021"/>
                </a:solidFill>
              </a:rPr>
              <a:t>				San Francisco, Private Practice </a:t>
            </a:r>
            <a:r>
              <a:rPr lang="en-US" sz="1800" i="1" dirty="0" smtClean="0">
                <a:solidFill>
                  <a:srgbClr val="A50021"/>
                </a:solidFill>
              </a:rPr>
              <a:t>Physician</a:t>
            </a:r>
            <a:endParaRPr lang="en-US" sz="2000" dirty="0"/>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AutoShape 2"/>
          <p:cNvSpPr>
            <a:spLocks noGrp="1" noChangeArrowheads="1"/>
          </p:cNvSpPr>
          <p:nvPr>
            <p:ph type="title"/>
          </p:nvPr>
        </p:nvSpPr>
        <p:spPr/>
        <p:txBody>
          <a:bodyPr/>
          <a:lstStyle/>
          <a:p>
            <a:r>
              <a:rPr lang="en-US" sz="3200" u="sng" dirty="0"/>
              <a:t>Factors Preventing LTBI Testing and Treatment</a:t>
            </a:r>
          </a:p>
        </p:txBody>
      </p:sp>
      <p:sp>
        <p:nvSpPr>
          <p:cNvPr id="402435" name="Rectangle 3"/>
          <p:cNvSpPr>
            <a:spLocks noGrp="1" noChangeArrowheads="1"/>
          </p:cNvSpPr>
          <p:nvPr>
            <p:ph type="body" idx="1"/>
          </p:nvPr>
        </p:nvSpPr>
        <p:spPr>
          <a:xfrm>
            <a:off x="838200" y="2209800"/>
            <a:ext cx="7693025" cy="4267200"/>
          </a:xfrm>
        </p:spPr>
        <p:txBody>
          <a:bodyPr/>
          <a:lstStyle/>
          <a:p>
            <a:pPr marL="533400" indent="-533400">
              <a:spcAft>
                <a:spcPts val="1000"/>
              </a:spcAft>
              <a:buFont typeface="Wingdings" pitchFamily="2" charset="2"/>
              <a:buNone/>
            </a:pPr>
            <a:r>
              <a:rPr lang="en-US" sz="2400" dirty="0" smtClean="0">
                <a:solidFill>
                  <a:schemeClr val="tx2"/>
                </a:solidFill>
              </a:rPr>
              <a:t> </a:t>
            </a:r>
            <a:r>
              <a:rPr lang="en-US" sz="2400" dirty="0">
                <a:solidFill>
                  <a:schemeClr val="tx2"/>
                </a:solidFill>
              </a:rPr>
              <a:t>	</a:t>
            </a:r>
            <a:r>
              <a:rPr lang="en-US" sz="2400" i="1" dirty="0">
                <a:solidFill>
                  <a:schemeClr val="tx2"/>
                </a:solidFill>
              </a:rPr>
              <a:t>“Q:…If you didn’t have to do a two step process but a single blood test, what would you think of that?”</a:t>
            </a:r>
          </a:p>
          <a:p>
            <a:pPr marL="533400" indent="-533400">
              <a:spcAft>
                <a:spcPts val="1000"/>
              </a:spcAft>
              <a:buFont typeface="Wingdings" pitchFamily="2" charset="2"/>
              <a:buNone/>
            </a:pPr>
            <a:r>
              <a:rPr lang="en-US" sz="2400" i="1" dirty="0">
                <a:solidFill>
                  <a:schemeClr val="tx2"/>
                </a:solidFill>
              </a:rPr>
              <a:t>	“A: Well, that’s a great improvement of course. But it still boils down to what is the significance? How does it affect your management of the old 89 year old lady who’s asymptomatic, (with a negative) chest x-ray?</a:t>
            </a:r>
          </a:p>
          <a:p>
            <a:pPr marL="533400" indent="-533400">
              <a:buFont typeface="Wingdings" pitchFamily="2" charset="2"/>
              <a:buNone/>
            </a:pPr>
            <a:r>
              <a:rPr lang="en-US" sz="2400" b="1" i="1" dirty="0"/>
              <a:t>			</a:t>
            </a:r>
            <a:r>
              <a:rPr lang="en-US" sz="2400" i="1" dirty="0">
                <a:solidFill>
                  <a:srgbClr val="A50021"/>
                </a:solidFill>
              </a:rPr>
              <a:t>San Francisco, Private Practice </a:t>
            </a:r>
            <a:r>
              <a:rPr lang="en-US" sz="2400" i="1" dirty="0" smtClean="0">
                <a:solidFill>
                  <a:srgbClr val="A50021"/>
                </a:solidFill>
              </a:rPr>
              <a:t>Physician</a:t>
            </a:r>
            <a:endParaRPr lang="en-US" dirty="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AutoShape 2"/>
          <p:cNvSpPr>
            <a:spLocks noGrp="1" noChangeArrowheads="1"/>
          </p:cNvSpPr>
          <p:nvPr>
            <p:ph type="title"/>
          </p:nvPr>
        </p:nvSpPr>
        <p:spPr/>
        <p:txBody>
          <a:bodyPr/>
          <a:lstStyle/>
          <a:p>
            <a:r>
              <a:rPr lang="en-US" u="sng" dirty="0"/>
              <a:t>Other Factors Preventing LTBI Testing and Treatment</a:t>
            </a:r>
          </a:p>
        </p:txBody>
      </p:sp>
      <p:sp>
        <p:nvSpPr>
          <p:cNvPr id="400387" name="Rectangle 3"/>
          <p:cNvSpPr>
            <a:spLocks noGrp="1" noChangeArrowheads="1"/>
          </p:cNvSpPr>
          <p:nvPr>
            <p:ph idx="1"/>
          </p:nvPr>
        </p:nvSpPr>
        <p:spPr>
          <a:xfrm>
            <a:off x="838200" y="2286000"/>
            <a:ext cx="7693025" cy="4333875"/>
          </a:xfrm>
        </p:spPr>
        <p:txBody>
          <a:bodyPr/>
          <a:lstStyle/>
          <a:p>
            <a:pPr marL="533400" indent="-533400">
              <a:spcBef>
                <a:spcPts val="0"/>
              </a:spcBef>
              <a:spcAft>
                <a:spcPts val="2000"/>
              </a:spcAft>
              <a:buClr>
                <a:srgbClr val="000000"/>
              </a:buClr>
              <a:buSzTx/>
              <a:buFont typeface="Wingdings" pitchFamily="2" charset="2"/>
              <a:buChar char="v"/>
            </a:pPr>
            <a:r>
              <a:rPr lang="en-US" sz="2400" dirty="0">
                <a:solidFill>
                  <a:schemeClr val="tx2"/>
                </a:solidFill>
              </a:rPr>
              <a:t>“TB Clinic rarely communicates with us.”</a:t>
            </a:r>
          </a:p>
          <a:p>
            <a:pPr marL="533400" indent="-533400">
              <a:spcBef>
                <a:spcPts val="0"/>
              </a:spcBef>
              <a:spcAft>
                <a:spcPts val="2000"/>
              </a:spcAft>
              <a:buClr>
                <a:srgbClr val="000000"/>
              </a:buClr>
              <a:buSzTx/>
              <a:buFont typeface="Wingdings" pitchFamily="2" charset="2"/>
              <a:buChar char="v"/>
            </a:pPr>
            <a:r>
              <a:rPr lang="en-US" sz="2400" dirty="0" smtClean="0">
                <a:solidFill>
                  <a:schemeClr val="tx2"/>
                </a:solidFill>
              </a:rPr>
              <a:t>“</a:t>
            </a:r>
            <a:r>
              <a:rPr lang="en-US" sz="2400" dirty="0">
                <a:solidFill>
                  <a:schemeClr val="tx2"/>
                </a:solidFill>
              </a:rPr>
              <a:t>I don’t have a way to track PPDs, or if patients are compliant taking INH.” </a:t>
            </a:r>
          </a:p>
          <a:p>
            <a:pPr marL="533400" indent="-533400">
              <a:spcBef>
                <a:spcPts val="0"/>
              </a:spcBef>
              <a:spcAft>
                <a:spcPts val="2000"/>
              </a:spcAft>
              <a:buClr>
                <a:srgbClr val="000000"/>
              </a:buClr>
              <a:buSzTx/>
              <a:buFont typeface="Wingdings" pitchFamily="2" charset="2"/>
              <a:buChar char="v"/>
            </a:pPr>
            <a:r>
              <a:rPr lang="en-US" sz="2400" dirty="0" smtClean="0">
                <a:solidFill>
                  <a:schemeClr val="tx2"/>
                </a:solidFill>
              </a:rPr>
              <a:t>“</a:t>
            </a:r>
            <a:r>
              <a:rPr lang="en-US" sz="2400" dirty="0">
                <a:solidFill>
                  <a:schemeClr val="tx2"/>
                </a:solidFill>
              </a:rPr>
              <a:t>Patients won’t take INH for 9 months.”</a:t>
            </a:r>
          </a:p>
          <a:p>
            <a:pPr marL="533400" indent="-533400">
              <a:spcBef>
                <a:spcPts val="0"/>
              </a:spcBef>
              <a:spcAft>
                <a:spcPts val="2000"/>
              </a:spcAft>
              <a:buClr>
                <a:srgbClr val="000000"/>
              </a:buClr>
              <a:buSzTx/>
              <a:buFont typeface="Wingdings" pitchFamily="2" charset="2"/>
              <a:buChar char="v"/>
            </a:pPr>
            <a:r>
              <a:rPr lang="en-US" sz="2400" dirty="0" smtClean="0">
                <a:solidFill>
                  <a:schemeClr val="tx2"/>
                </a:solidFill>
              </a:rPr>
              <a:t>“</a:t>
            </a:r>
            <a:r>
              <a:rPr lang="en-US" sz="2400" dirty="0">
                <a:solidFill>
                  <a:schemeClr val="tx2"/>
                </a:solidFill>
              </a:rPr>
              <a:t>The guidelines are confusing, and constantly changing</a:t>
            </a:r>
            <a:r>
              <a:rPr lang="en-US" sz="2400" dirty="0" smtClean="0">
                <a:solidFill>
                  <a:schemeClr val="tx2"/>
                </a:solidFill>
              </a:rPr>
              <a:t>.”</a:t>
            </a:r>
            <a:endParaRPr lang="en-US" sz="3200"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AutoShape 2"/>
          <p:cNvSpPr>
            <a:spLocks noGrp="1" noChangeArrowheads="1"/>
          </p:cNvSpPr>
          <p:nvPr>
            <p:ph type="title"/>
          </p:nvPr>
        </p:nvSpPr>
        <p:spPr/>
        <p:txBody>
          <a:bodyPr/>
          <a:lstStyle/>
          <a:p>
            <a:r>
              <a:rPr lang="en-US" sz="4000" u="sng" dirty="0"/>
              <a:t>Study Sites</a:t>
            </a:r>
          </a:p>
        </p:txBody>
      </p:sp>
      <p:graphicFrame>
        <p:nvGraphicFramePr>
          <p:cNvPr id="147460" name="Object 4"/>
          <p:cNvGraphicFramePr>
            <a:graphicFrameLocks noChangeAspect="1"/>
          </p:cNvGraphicFramePr>
          <p:nvPr>
            <p:ph idx="1"/>
          </p:nvPr>
        </p:nvGraphicFramePr>
        <p:xfrm>
          <a:off x="4268788" y="1755775"/>
          <a:ext cx="4451350" cy="4413250"/>
        </p:xfrm>
        <a:graphic>
          <a:graphicData uri="http://schemas.openxmlformats.org/presentationml/2006/ole">
            <p:oleObj spid="_x0000_s147460" name="Visio" r:id="rId4" imgW="9241231" imgH="6958279" progId="">
              <p:embed/>
            </p:oleObj>
          </a:graphicData>
        </a:graphic>
      </p:graphicFrame>
      <p:sp>
        <p:nvSpPr>
          <p:cNvPr id="147459" name="Rectangle 3"/>
          <p:cNvSpPr>
            <a:spLocks noGrp="1" noChangeArrowheads="1"/>
          </p:cNvSpPr>
          <p:nvPr>
            <p:ph type="body" sz="half" idx="4294967295"/>
          </p:nvPr>
        </p:nvSpPr>
        <p:spPr>
          <a:xfrm>
            <a:off x="381000" y="2362200"/>
            <a:ext cx="4876800" cy="3724275"/>
          </a:xfrm>
        </p:spPr>
        <p:txBody>
          <a:bodyPr/>
          <a:lstStyle/>
          <a:p>
            <a:pPr>
              <a:lnSpc>
                <a:spcPct val="90000"/>
              </a:lnSpc>
              <a:buFont typeface="Wingdings" pitchFamily="2" charset="2"/>
              <a:buNone/>
            </a:pPr>
            <a:r>
              <a:rPr lang="en-US" dirty="0">
                <a:solidFill>
                  <a:srgbClr val="000000"/>
                </a:solidFill>
              </a:rPr>
              <a:t>	</a:t>
            </a:r>
            <a:r>
              <a:rPr lang="en-US" dirty="0">
                <a:solidFill>
                  <a:schemeClr val="tx2"/>
                </a:solidFill>
              </a:rPr>
              <a:t>6 regions, 7 sites—</a:t>
            </a:r>
          </a:p>
          <a:p>
            <a:pPr lvl="1">
              <a:lnSpc>
                <a:spcPct val="90000"/>
              </a:lnSpc>
              <a:buClr>
                <a:srgbClr val="000000"/>
              </a:buClr>
              <a:buFont typeface="Wingdings" pitchFamily="2" charset="2"/>
              <a:buChar char="v"/>
            </a:pPr>
            <a:r>
              <a:rPr lang="en-US" sz="2800" dirty="0">
                <a:solidFill>
                  <a:schemeClr val="tx2"/>
                </a:solidFill>
              </a:rPr>
              <a:t>Honolulu</a:t>
            </a:r>
          </a:p>
          <a:p>
            <a:pPr lvl="1">
              <a:lnSpc>
                <a:spcPct val="90000"/>
              </a:lnSpc>
              <a:buClr>
                <a:srgbClr val="000000"/>
              </a:buClr>
              <a:buFont typeface="Wingdings" pitchFamily="2" charset="2"/>
              <a:buChar char="v"/>
            </a:pPr>
            <a:r>
              <a:rPr lang="en-US" sz="2800" dirty="0">
                <a:solidFill>
                  <a:schemeClr val="tx2"/>
                </a:solidFill>
              </a:rPr>
              <a:t>Seattle </a:t>
            </a:r>
          </a:p>
          <a:p>
            <a:pPr lvl="2">
              <a:lnSpc>
                <a:spcPct val="90000"/>
              </a:lnSpc>
              <a:buClr>
                <a:srgbClr val="000000"/>
              </a:buClr>
              <a:buFont typeface="Wingdings" pitchFamily="2" charset="2"/>
              <a:buNone/>
            </a:pPr>
            <a:r>
              <a:rPr lang="en-US" sz="2400" dirty="0">
                <a:solidFill>
                  <a:schemeClr val="tx2"/>
                </a:solidFill>
              </a:rPr>
              <a:t>(FAPWA, HMC)</a:t>
            </a:r>
          </a:p>
          <a:p>
            <a:pPr lvl="1">
              <a:lnSpc>
                <a:spcPct val="90000"/>
              </a:lnSpc>
              <a:buClr>
                <a:srgbClr val="000000"/>
              </a:buClr>
              <a:buFont typeface="Wingdings" pitchFamily="2" charset="2"/>
              <a:buChar char="v"/>
            </a:pPr>
            <a:r>
              <a:rPr lang="en-US" sz="2800" dirty="0">
                <a:solidFill>
                  <a:schemeClr val="tx2"/>
                </a:solidFill>
              </a:rPr>
              <a:t>San Francisco</a:t>
            </a:r>
          </a:p>
          <a:p>
            <a:pPr lvl="1">
              <a:lnSpc>
                <a:spcPct val="90000"/>
              </a:lnSpc>
              <a:buClr>
                <a:srgbClr val="000000"/>
              </a:buClr>
              <a:buFont typeface="Wingdings" pitchFamily="2" charset="2"/>
              <a:buChar char="v"/>
            </a:pPr>
            <a:r>
              <a:rPr lang="en-US" sz="2800" dirty="0">
                <a:solidFill>
                  <a:schemeClr val="tx2"/>
                </a:solidFill>
              </a:rPr>
              <a:t>Orange County </a:t>
            </a:r>
          </a:p>
          <a:p>
            <a:pPr lvl="1">
              <a:lnSpc>
                <a:spcPct val="90000"/>
              </a:lnSpc>
              <a:buClr>
                <a:srgbClr val="000000"/>
              </a:buClr>
              <a:buFont typeface="Wingdings" pitchFamily="2" charset="2"/>
              <a:buChar char="v"/>
            </a:pPr>
            <a:r>
              <a:rPr lang="en-US" sz="2800" dirty="0">
                <a:solidFill>
                  <a:schemeClr val="tx2"/>
                </a:solidFill>
              </a:rPr>
              <a:t>Dallas-Fort Worth</a:t>
            </a:r>
          </a:p>
          <a:p>
            <a:pPr lvl="1">
              <a:lnSpc>
                <a:spcPct val="90000"/>
              </a:lnSpc>
              <a:buClr>
                <a:srgbClr val="000000"/>
              </a:buClr>
              <a:buFont typeface="Wingdings" pitchFamily="2" charset="2"/>
              <a:buChar char="v"/>
            </a:pPr>
            <a:r>
              <a:rPr lang="en-US" sz="2800" dirty="0" smtClean="0">
                <a:solidFill>
                  <a:schemeClr val="tx2"/>
                </a:solidFill>
              </a:rPr>
              <a:t>Boston</a:t>
            </a:r>
            <a:endParaRPr lang="en-US"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AutoShape 2"/>
          <p:cNvSpPr>
            <a:spLocks noGrp="1" noChangeArrowheads="1"/>
          </p:cNvSpPr>
          <p:nvPr>
            <p:ph type="title"/>
          </p:nvPr>
        </p:nvSpPr>
        <p:spPr/>
        <p:txBody>
          <a:bodyPr/>
          <a:lstStyle/>
          <a:p>
            <a:r>
              <a:rPr lang="en-US" sz="4000" u="sng" dirty="0"/>
              <a:t>Target Audiences</a:t>
            </a:r>
          </a:p>
        </p:txBody>
      </p:sp>
      <p:sp>
        <p:nvSpPr>
          <p:cNvPr id="157699" name="Rectangle 3"/>
          <p:cNvSpPr>
            <a:spLocks noGrp="1" noChangeArrowheads="1"/>
          </p:cNvSpPr>
          <p:nvPr>
            <p:ph type="body" sz="half" idx="1"/>
          </p:nvPr>
        </p:nvSpPr>
        <p:spPr/>
        <p:txBody>
          <a:bodyPr/>
          <a:lstStyle/>
          <a:p>
            <a:pPr algn="ctr">
              <a:buFontTx/>
              <a:buNone/>
            </a:pPr>
            <a:r>
              <a:rPr lang="en-US" sz="3600" dirty="0">
                <a:solidFill>
                  <a:schemeClr val="tx2"/>
                </a:solidFill>
              </a:rPr>
              <a:t>Clinicians serving Mexicans, Filipinos, Vietnamese, </a:t>
            </a:r>
            <a:r>
              <a:rPr lang="en-US" sz="3600" dirty="0" smtClean="0">
                <a:solidFill>
                  <a:schemeClr val="tx2"/>
                </a:solidFill>
              </a:rPr>
              <a:t>Chinese</a:t>
            </a:r>
            <a:endParaRPr lang="en-US" sz="3600" dirty="0"/>
          </a:p>
        </p:txBody>
      </p:sp>
      <p:pic>
        <p:nvPicPr>
          <p:cNvPr id="157700" name="Picture 4" descr="Photo of woman and child"/>
          <p:cNvPicPr>
            <a:picLocks noChangeAspect="1" noChangeArrowheads="1"/>
          </p:cNvPicPr>
          <p:nvPr/>
        </p:nvPicPr>
        <p:blipFill>
          <a:blip r:embed="rId3" cstate="print"/>
          <a:srcRect/>
          <a:stretch>
            <a:fillRect/>
          </a:stretch>
        </p:blipFill>
        <p:spPr bwMode="auto">
          <a:xfrm>
            <a:off x="4876800" y="2209800"/>
            <a:ext cx="3810000" cy="3733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AutoShape 2"/>
          <p:cNvSpPr>
            <a:spLocks noGrp="1" noChangeArrowheads="1"/>
          </p:cNvSpPr>
          <p:nvPr>
            <p:ph type="title"/>
          </p:nvPr>
        </p:nvSpPr>
        <p:spPr/>
        <p:txBody>
          <a:bodyPr/>
          <a:lstStyle/>
          <a:p>
            <a:r>
              <a:rPr lang="en-US" sz="4000" u="sng" dirty="0"/>
              <a:t>Eligibility Criteria</a:t>
            </a:r>
          </a:p>
        </p:txBody>
      </p:sp>
      <p:sp>
        <p:nvSpPr>
          <p:cNvPr id="161795" name="Rectangle 3"/>
          <p:cNvSpPr>
            <a:spLocks noGrp="1" noChangeArrowheads="1"/>
          </p:cNvSpPr>
          <p:nvPr>
            <p:ph idx="1"/>
          </p:nvPr>
        </p:nvSpPr>
        <p:spPr>
          <a:xfrm>
            <a:off x="838200" y="1752600"/>
            <a:ext cx="7693025" cy="3453253"/>
          </a:xfrm>
        </p:spPr>
        <p:txBody>
          <a:bodyPr wrap="square">
            <a:spAutoFit/>
          </a:bodyPr>
          <a:lstStyle/>
          <a:p>
            <a:pPr>
              <a:buClr>
                <a:srgbClr val="000000"/>
              </a:buClr>
              <a:buFont typeface="Wingdings" pitchFamily="2" charset="2"/>
              <a:buChar char="v"/>
            </a:pPr>
            <a:r>
              <a:rPr lang="en-US" dirty="0">
                <a:solidFill>
                  <a:schemeClr val="tx2"/>
                </a:solidFill>
              </a:rPr>
              <a:t>Primary Care Providers: family practice, internal medicine, pediatrics, women’s healthcare</a:t>
            </a:r>
          </a:p>
          <a:p>
            <a:pPr>
              <a:buClr>
                <a:srgbClr val="000000"/>
              </a:buClr>
              <a:buFont typeface="Wingdings" pitchFamily="2" charset="2"/>
              <a:buChar char="v"/>
            </a:pPr>
            <a:r>
              <a:rPr lang="en-US" u="sng" dirty="0">
                <a:solidFill>
                  <a:schemeClr val="tx2"/>
                </a:solidFill>
              </a:rPr>
              <a:t>&gt;</a:t>
            </a:r>
            <a:r>
              <a:rPr lang="en-US" dirty="0">
                <a:solidFill>
                  <a:schemeClr val="tx2"/>
                </a:solidFill>
              </a:rPr>
              <a:t> 25% of patients are foreign born</a:t>
            </a:r>
          </a:p>
          <a:p>
            <a:pPr>
              <a:buClr>
                <a:srgbClr val="000000"/>
              </a:buClr>
              <a:buFont typeface="Wingdings" pitchFamily="2" charset="2"/>
              <a:buChar char="v"/>
            </a:pPr>
            <a:r>
              <a:rPr lang="en-US" u="sng" dirty="0">
                <a:solidFill>
                  <a:schemeClr val="tx2"/>
                </a:solidFill>
              </a:rPr>
              <a:t>&gt;</a:t>
            </a:r>
            <a:r>
              <a:rPr lang="en-US" dirty="0">
                <a:solidFill>
                  <a:schemeClr val="tx2"/>
                </a:solidFill>
              </a:rPr>
              <a:t> 3 years of clinical experience</a:t>
            </a:r>
            <a:endParaRPr lang="en-US" u="sng" dirty="0">
              <a:solidFill>
                <a:schemeClr val="tx2"/>
              </a:solidFill>
            </a:endParaRPr>
          </a:p>
          <a:p>
            <a:pPr>
              <a:buClr>
                <a:srgbClr val="000000"/>
              </a:buClr>
              <a:buFont typeface="Wingdings" pitchFamily="2" charset="2"/>
              <a:buChar char="v"/>
            </a:pPr>
            <a:r>
              <a:rPr lang="en-US" u="sng" dirty="0">
                <a:solidFill>
                  <a:schemeClr val="tx2"/>
                </a:solidFill>
              </a:rPr>
              <a:t>&gt;</a:t>
            </a:r>
            <a:r>
              <a:rPr lang="en-US" dirty="0">
                <a:solidFill>
                  <a:schemeClr val="tx2"/>
                </a:solidFill>
              </a:rPr>
              <a:t>1 year experience at current practice site</a:t>
            </a:r>
          </a:p>
          <a:p>
            <a:pPr>
              <a:buClr>
                <a:srgbClr val="000000"/>
              </a:buClr>
              <a:buFont typeface="Wingdings" pitchFamily="2" charset="2"/>
              <a:buChar char="v"/>
            </a:pPr>
            <a:r>
              <a:rPr lang="en-US" dirty="0">
                <a:solidFill>
                  <a:schemeClr val="tx2"/>
                </a:solidFill>
              </a:rPr>
              <a:t>No employment with Public </a:t>
            </a:r>
            <a:r>
              <a:rPr lang="en-US" dirty="0" smtClean="0">
                <a:solidFill>
                  <a:schemeClr val="tx2"/>
                </a:solidFill>
              </a:rPr>
              <a:t>Health</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AutoShape 2"/>
          <p:cNvSpPr>
            <a:spLocks noGrp="1" noChangeArrowheads="1"/>
          </p:cNvSpPr>
          <p:nvPr>
            <p:ph type="title"/>
          </p:nvPr>
        </p:nvSpPr>
        <p:spPr>
          <a:xfrm>
            <a:off x="762000" y="762000"/>
            <a:ext cx="8382000" cy="1143000"/>
          </a:xfrm>
        </p:spPr>
        <p:txBody>
          <a:bodyPr/>
          <a:lstStyle/>
          <a:p>
            <a:r>
              <a:rPr lang="en-US" u="sng" dirty="0"/>
              <a:t>Phase 1: Qualitative Assessment</a:t>
            </a:r>
          </a:p>
        </p:txBody>
      </p:sp>
      <p:sp>
        <p:nvSpPr>
          <p:cNvPr id="4" name="Content Placeholder 3"/>
          <p:cNvSpPr>
            <a:spLocks noGrp="1"/>
          </p:cNvSpPr>
          <p:nvPr>
            <p:ph idx="1"/>
          </p:nvPr>
        </p:nvSpPr>
        <p:spPr/>
        <p:txBody>
          <a:bodyPr/>
          <a:lstStyle/>
          <a:p>
            <a:pPr>
              <a:spcAft>
                <a:spcPts val="2000"/>
              </a:spcAft>
              <a:buClr>
                <a:srgbClr val="000000"/>
              </a:buClr>
              <a:buFont typeface="Wingdings" pitchFamily="2" charset="2"/>
              <a:buChar char="v"/>
            </a:pPr>
            <a:r>
              <a:rPr lang="en-US" dirty="0" smtClean="0">
                <a:solidFill>
                  <a:schemeClr val="tx2"/>
                </a:solidFill>
              </a:rPr>
              <a:t>January, 2005 - March, 2006</a:t>
            </a:r>
          </a:p>
          <a:p>
            <a:pPr>
              <a:spcAft>
                <a:spcPts val="2000"/>
              </a:spcAft>
              <a:buClr>
                <a:srgbClr val="000000"/>
              </a:buClr>
              <a:buFont typeface="Wingdings" pitchFamily="2" charset="2"/>
              <a:buChar char="v"/>
            </a:pPr>
            <a:r>
              <a:rPr lang="en-US" dirty="0" smtClean="0">
                <a:solidFill>
                  <a:schemeClr val="tx2"/>
                </a:solidFill>
              </a:rPr>
              <a:t>Assessed physicians &amp; other health care providers’ knowledge, attitudes, practices, and practice resources regarding TB and LTBI evaluation and treatment</a:t>
            </a:r>
            <a:endParaRPr lang="en-US"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AutoShape 2"/>
          <p:cNvSpPr>
            <a:spLocks noGrp="1" noChangeArrowheads="1"/>
          </p:cNvSpPr>
          <p:nvPr>
            <p:ph type="title"/>
          </p:nvPr>
        </p:nvSpPr>
        <p:spPr>
          <a:xfrm>
            <a:off x="1143000" y="228600"/>
            <a:ext cx="6934200" cy="609600"/>
          </a:xfrm>
        </p:spPr>
        <p:txBody>
          <a:bodyPr/>
          <a:lstStyle/>
          <a:p>
            <a:pPr algn="ctr"/>
            <a:r>
              <a:rPr lang="en-US" u="sng" dirty="0"/>
              <a:t>Methods</a:t>
            </a:r>
          </a:p>
        </p:txBody>
      </p:sp>
      <p:graphicFrame>
        <p:nvGraphicFramePr>
          <p:cNvPr id="60421" name="Object 5"/>
          <p:cNvGraphicFramePr>
            <a:graphicFrameLocks noChangeAspect="1"/>
          </p:cNvGraphicFramePr>
          <p:nvPr>
            <p:ph sz="half" idx="2"/>
          </p:nvPr>
        </p:nvGraphicFramePr>
        <p:xfrm>
          <a:off x="2362200" y="533400"/>
          <a:ext cx="4810125" cy="6096000"/>
        </p:xfrm>
        <a:graphic>
          <a:graphicData uri="http://schemas.openxmlformats.org/presentationml/2006/ole">
            <p:oleObj spid="_x0000_s60421" name="Visio" r:id="rId4" imgW="3233623" imgH="6378550" progId="">
              <p:embed/>
            </p:oleObj>
          </a:graphicData>
        </a:graphic>
      </p:graphicFrame>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Capsules">
  <a:themeElements>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fontScheme name="Capsul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Arial" charset="0"/>
          </a:defRPr>
        </a:defPPr>
      </a:lstStyle>
    </a:lnDef>
  </a:objectDefaults>
  <a:extraClrSchemeLst>
    <a:extraClrScheme>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Capsules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Capsules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Capsules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Capsules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Capsules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Capsules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Capsules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4207</TotalTime>
  <Words>1950</Words>
  <Application>Microsoft Office PowerPoint</Application>
  <PresentationFormat>On-screen Show (4:3)</PresentationFormat>
  <Paragraphs>369</Paragraphs>
  <Slides>42</Slides>
  <Notes>41</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42</vt:i4>
      </vt:variant>
    </vt:vector>
  </HeadingPairs>
  <TitlesOfParts>
    <vt:vector size="46" baseType="lpstr">
      <vt:lpstr>Capsules</vt:lpstr>
      <vt:lpstr>Visio</vt:lpstr>
      <vt:lpstr>Chart</vt:lpstr>
      <vt:lpstr>Worksheet</vt:lpstr>
      <vt:lpstr>Improving Primary Care Providers’ Knowledge about TB &amp; Latent Tuberculosis Infection</vt:lpstr>
      <vt:lpstr>Investigators</vt:lpstr>
      <vt:lpstr>Collaborators</vt:lpstr>
      <vt:lpstr>Main Objectives</vt:lpstr>
      <vt:lpstr>Study Sites</vt:lpstr>
      <vt:lpstr>Target Audiences</vt:lpstr>
      <vt:lpstr>Eligibility Criteria</vt:lpstr>
      <vt:lpstr>Phase 1: Qualitative Assessment</vt:lpstr>
      <vt:lpstr>Methods</vt:lpstr>
      <vt:lpstr>Phase 1– Conclusions</vt:lpstr>
      <vt:lpstr>Phase 2—Methods</vt:lpstr>
      <vt:lpstr>Results: Demographics</vt:lpstr>
      <vt:lpstr>Results: Demographics</vt:lpstr>
      <vt:lpstr>Results: Demographics</vt:lpstr>
      <vt:lpstr>Results: Demographics</vt:lpstr>
      <vt:lpstr>Results: Demographics</vt:lpstr>
      <vt:lpstr>Results: Demographics</vt:lpstr>
      <vt:lpstr>Results: Knowledge Questions:    Definitions &amp; TST</vt:lpstr>
      <vt:lpstr>Results: Knowledge Questions: Interpreting TST Results</vt:lpstr>
      <vt:lpstr>Results: Knowledge Questions: Immigration Policy &amp; TB</vt:lpstr>
      <vt:lpstr>Results: Knowledge Questions: BCG Vaccination</vt:lpstr>
      <vt:lpstr>Results: Knowledge Questions: Conditions that Increase Risk of Progression  from LTBI to Active TB</vt:lpstr>
      <vt:lpstr>Results: Knowledge Questions: Treating LTBI</vt:lpstr>
      <vt:lpstr>Results: Knowledge Questions: Treating LTBI</vt:lpstr>
      <vt:lpstr>TB Knowledge Questions</vt:lpstr>
      <vt:lpstr>Attitudes and Beliefs What would be helpful in managing LTBI?</vt:lpstr>
      <vt:lpstr>Attitudes and Beliefs What would be helpful in managing LTBI?</vt:lpstr>
      <vt:lpstr>ATTITUDES &amp; BELIEFS</vt:lpstr>
      <vt:lpstr>ATTITUDES &amp; BELIEFS Barriers to Managing LTBI in Your Practice</vt:lpstr>
      <vt:lpstr>ATTITUDES &amp; BELIEFS Indicate how much you agree or disagree</vt:lpstr>
      <vt:lpstr>ATTITUDES &amp; BELIEFS Indicate how much this would help you test for and treat LTBI</vt:lpstr>
      <vt:lpstr>Factors Preventing LTBI Testing and Treatment</vt:lpstr>
      <vt:lpstr>Factors Preventing LTBI Testing and Treatment</vt:lpstr>
      <vt:lpstr>Phase 2– Findings (n=90)</vt:lpstr>
      <vt:lpstr>Conclusions</vt:lpstr>
      <vt:lpstr>Facilitating Factors</vt:lpstr>
      <vt:lpstr>Facilitating Factors</vt:lpstr>
      <vt:lpstr>Other Facilitating Factors</vt:lpstr>
      <vt:lpstr>Factors Preventing LTBI Testing and Treatment</vt:lpstr>
      <vt:lpstr>Factors Preventing LTBI Testing and Treatment</vt:lpstr>
      <vt:lpstr>Factors Preventing LTBI Testing and Treatment</vt:lpstr>
      <vt:lpstr>Other Factors Preventing LTBI Testing and Treatment</vt:lpstr>
    </vt:vector>
  </TitlesOfParts>
  <Company>PH Employee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PHSKC Employee</dc:creator>
  <cp:lastModifiedBy>nknight</cp:lastModifiedBy>
  <cp:revision>153</cp:revision>
  <cp:lastPrinted>2004-04-13T20:05:48Z</cp:lastPrinted>
  <dcterms:created xsi:type="dcterms:W3CDTF">2003-10-27T18:54:28Z</dcterms:created>
  <dcterms:modified xsi:type="dcterms:W3CDTF">2012-02-22T19:07:30Z</dcterms:modified>
</cp:coreProperties>
</file>